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80" r:id="rId5"/>
    <p:sldId id="257" r:id="rId6"/>
    <p:sldId id="327" r:id="rId7"/>
    <p:sldId id="288" r:id="rId8"/>
    <p:sldId id="321" r:id="rId9"/>
    <p:sldId id="329" r:id="rId10"/>
    <p:sldId id="330" r:id="rId11"/>
    <p:sldId id="322" r:id="rId12"/>
    <p:sldId id="6663" r:id="rId13"/>
    <p:sldId id="325" r:id="rId14"/>
    <p:sldId id="326" r:id="rId15"/>
    <p:sldId id="324" r:id="rId16"/>
    <p:sldId id="331" r:id="rId17"/>
    <p:sldId id="323" r:id="rId18"/>
    <p:sldId id="6664" r:id="rId19"/>
    <p:sldId id="328" r:id="rId20"/>
    <p:sldId id="276" r:id="rId2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4295"/>
    <a:srgbClr val="62D1DA"/>
    <a:srgbClr val="E6E6E6"/>
    <a:srgbClr val="ED7D31"/>
    <a:srgbClr val="5B9BD5"/>
    <a:srgbClr val="C49914"/>
    <a:srgbClr val="FFC000"/>
    <a:srgbClr val="343434"/>
    <a:srgbClr val="E2051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4364" autoAdjust="0"/>
  </p:normalViewPr>
  <p:slideViewPr>
    <p:cSldViewPr snapToGrid="0" snapToObjects="1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CB8181-6FEC-4795-9E48-1844F66B3EC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BD1D3165-748F-4CD8-AE24-10251D657004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s-MX" sz="1600" dirty="0"/>
            <a:t>INICIO 01/06: SetUp Inicial </a:t>
          </a:r>
        </a:p>
      </dgm:t>
    </dgm:pt>
    <dgm:pt modelId="{7AF19D92-9A81-476F-B330-1A93B8552A83}" type="parTrans" cxnId="{C932001E-11C5-410F-9C4A-E78EC53365B2}">
      <dgm:prSet/>
      <dgm:spPr/>
      <dgm:t>
        <a:bodyPr/>
        <a:lstStyle/>
        <a:p>
          <a:endParaRPr lang="es-ES"/>
        </a:p>
      </dgm:t>
    </dgm:pt>
    <dgm:pt modelId="{E2087308-248C-49FB-82C9-4D8EEB82E410}" type="sibTrans" cxnId="{C932001E-11C5-410F-9C4A-E78EC53365B2}">
      <dgm:prSet/>
      <dgm:spPr/>
      <dgm:t>
        <a:bodyPr/>
        <a:lstStyle/>
        <a:p>
          <a:endParaRPr lang="es-ES"/>
        </a:p>
      </dgm:t>
    </dgm:pt>
    <dgm:pt modelId="{905DE7D8-B952-473B-AAEF-1E9FB265F168}">
      <dgm:prSet custT="1"/>
      <dgm:spPr/>
      <dgm:t>
        <a:bodyPr/>
        <a:lstStyle/>
        <a:p>
          <a:r>
            <a:rPr lang="es-MX" sz="1600" b="0" dirty="0"/>
            <a:t>Revisión y análisis de documentación:</a:t>
          </a:r>
        </a:p>
      </dgm:t>
    </dgm:pt>
    <dgm:pt modelId="{5A2F5BF1-F34F-4461-A339-95C3991B4BA7}" type="parTrans" cxnId="{11645A7C-01EB-4FCA-A0C0-7E59C27883B2}">
      <dgm:prSet/>
      <dgm:spPr/>
      <dgm:t>
        <a:bodyPr/>
        <a:lstStyle/>
        <a:p>
          <a:endParaRPr lang="es-PE"/>
        </a:p>
      </dgm:t>
    </dgm:pt>
    <dgm:pt modelId="{6D852B71-826F-4A5E-9343-3C4250F435EC}" type="sibTrans" cxnId="{11645A7C-01EB-4FCA-A0C0-7E59C27883B2}">
      <dgm:prSet/>
      <dgm:spPr/>
      <dgm:t>
        <a:bodyPr/>
        <a:lstStyle/>
        <a:p>
          <a:endParaRPr lang="es-PE"/>
        </a:p>
      </dgm:t>
    </dgm:pt>
    <dgm:pt modelId="{304A632B-A0D1-4794-ADE0-43E9AD8B78A9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s-MX" sz="1600" b="0" dirty="0"/>
            <a:t>Documentación del proceso QA.</a:t>
          </a:r>
        </a:p>
      </dgm:t>
    </dgm:pt>
    <dgm:pt modelId="{C5E0305A-094B-4BB1-B6F5-B42FE0507299}" type="parTrans" cxnId="{0DF89C05-286A-4060-B635-936508AD32BE}">
      <dgm:prSet/>
      <dgm:spPr/>
      <dgm:t>
        <a:bodyPr/>
        <a:lstStyle/>
        <a:p>
          <a:endParaRPr lang="es-PE"/>
        </a:p>
      </dgm:t>
    </dgm:pt>
    <dgm:pt modelId="{7D8647B8-D6E4-4400-9657-7F4B7364989D}" type="sibTrans" cxnId="{0DF89C05-286A-4060-B635-936508AD32BE}">
      <dgm:prSet/>
      <dgm:spPr/>
      <dgm:t>
        <a:bodyPr/>
        <a:lstStyle/>
        <a:p>
          <a:endParaRPr lang="es-PE"/>
        </a:p>
      </dgm:t>
    </dgm:pt>
    <dgm:pt modelId="{1F671EE5-5AAC-4816-BDAC-710150C154C2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s-MX" sz="1600" b="0" dirty="0"/>
            <a:t>Diseño de casos de prueba.</a:t>
          </a:r>
        </a:p>
      </dgm:t>
    </dgm:pt>
    <dgm:pt modelId="{3865A0B9-1F30-4915-A5FE-925510A0C094}" type="parTrans" cxnId="{F8EFEE81-DB93-4267-833C-9D1E07B3E406}">
      <dgm:prSet/>
      <dgm:spPr/>
      <dgm:t>
        <a:bodyPr/>
        <a:lstStyle/>
        <a:p>
          <a:endParaRPr lang="es-PE"/>
        </a:p>
      </dgm:t>
    </dgm:pt>
    <dgm:pt modelId="{D4D30CC7-A189-4841-9812-A609405F071A}" type="sibTrans" cxnId="{F8EFEE81-DB93-4267-833C-9D1E07B3E406}">
      <dgm:prSet/>
      <dgm:spPr/>
      <dgm:t>
        <a:bodyPr/>
        <a:lstStyle/>
        <a:p>
          <a:endParaRPr lang="es-PE"/>
        </a:p>
      </dgm:t>
    </dgm:pt>
    <dgm:pt modelId="{A204A07D-691F-4647-8B2F-6EF7190775BC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s-MX" sz="1600" b="0" dirty="0"/>
            <a:t>Arquitectura de las aplicaciones.</a:t>
          </a:r>
        </a:p>
      </dgm:t>
    </dgm:pt>
    <dgm:pt modelId="{3608A69F-2104-406D-AC10-6091C6402814}" type="parTrans" cxnId="{DD94B163-A260-45B7-B68D-B76B6D829C28}">
      <dgm:prSet/>
      <dgm:spPr/>
      <dgm:t>
        <a:bodyPr/>
        <a:lstStyle/>
        <a:p>
          <a:endParaRPr lang="es-PE"/>
        </a:p>
      </dgm:t>
    </dgm:pt>
    <dgm:pt modelId="{EB7E6C7D-2254-428C-9A04-90A41D505A15}" type="sibTrans" cxnId="{DD94B163-A260-45B7-B68D-B76B6D829C28}">
      <dgm:prSet/>
      <dgm:spPr/>
      <dgm:t>
        <a:bodyPr/>
        <a:lstStyle/>
        <a:p>
          <a:endParaRPr lang="es-PE"/>
        </a:p>
      </dgm:t>
    </dgm:pt>
    <dgm:pt modelId="{D654B128-5C0E-4741-91F7-3EF63A0BE4AB}">
      <dgm:prSet custT="1"/>
      <dgm:spPr/>
      <dgm:t>
        <a:bodyPr/>
        <a:lstStyle/>
        <a:p>
          <a:r>
            <a:rPr lang="es-ES" sz="1600" dirty="0"/>
            <a:t>Revisar y analizar el mapa de aplicaciones priorizadas del cliente para entendimiento general.</a:t>
          </a:r>
          <a:endParaRPr lang="es-MX" sz="1600" b="0" dirty="0"/>
        </a:p>
      </dgm:t>
    </dgm:pt>
    <dgm:pt modelId="{DAB307AE-1070-479F-837A-35795AA0D2BC}" type="parTrans" cxnId="{68BC2DFF-1C03-45C6-BBB1-C8FA6A391197}">
      <dgm:prSet/>
      <dgm:spPr/>
      <dgm:t>
        <a:bodyPr/>
        <a:lstStyle/>
        <a:p>
          <a:endParaRPr lang="es-PE"/>
        </a:p>
      </dgm:t>
    </dgm:pt>
    <dgm:pt modelId="{A678EAEA-66DF-4BB2-BD5D-C74319B101B8}" type="sibTrans" cxnId="{68BC2DFF-1C03-45C6-BBB1-C8FA6A391197}">
      <dgm:prSet/>
      <dgm:spPr/>
      <dgm:t>
        <a:bodyPr/>
        <a:lstStyle/>
        <a:p>
          <a:endParaRPr lang="es-PE"/>
        </a:p>
      </dgm:t>
    </dgm:pt>
    <dgm:pt modelId="{26BDF017-F320-4319-A207-1629FEFF00E1}">
      <dgm:prSet custT="1"/>
      <dgm:spPr/>
      <dgm:t>
        <a:bodyPr/>
        <a:lstStyle/>
        <a:p>
          <a:r>
            <a:rPr lang="es-MX" sz="1600" b="0" dirty="0"/>
            <a:t>Análisis de adherencia técnica de las 3 primeras aplicaciones priorizadas.</a:t>
          </a:r>
        </a:p>
      </dgm:t>
    </dgm:pt>
    <dgm:pt modelId="{EB264682-A098-4849-A3CE-D9CADC2E3452}" type="parTrans" cxnId="{FDE4E0A2-1CD2-4FE6-9C2A-672798AC09EE}">
      <dgm:prSet/>
      <dgm:spPr/>
      <dgm:t>
        <a:bodyPr/>
        <a:lstStyle/>
        <a:p>
          <a:endParaRPr lang="es-PE"/>
        </a:p>
      </dgm:t>
    </dgm:pt>
    <dgm:pt modelId="{974AFCB5-3328-415F-ABA6-0D9D3BB60100}" type="sibTrans" cxnId="{FDE4E0A2-1CD2-4FE6-9C2A-672798AC09EE}">
      <dgm:prSet/>
      <dgm:spPr/>
      <dgm:t>
        <a:bodyPr/>
        <a:lstStyle/>
        <a:p>
          <a:endParaRPr lang="es-PE"/>
        </a:p>
      </dgm:t>
    </dgm:pt>
    <dgm:pt modelId="{A43D5771-2347-48FA-8993-7A8D0EAEE275}">
      <dgm:prSet custT="1"/>
      <dgm:spPr/>
      <dgm:t>
        <a:bodyPr/>
        <a:lstStyle/>
        <a:p>
          <a:r>
            <a:rPr lang="es-MX" sz="1600" b="0" dirty="0"/>
            <a:t>Reuniones de transferencia funcional  (As </a:t>
          </a:r>
          <a:r>
            <a:rPr lang="es-MX" sz="1600" b="0" dirty="0" err="1"/>
            <a:t>Is</a:t>
          </a:r>
          <a:r>
            <a:rPr lang="es-MX" sz="1600" b="0" dirty="0"/>
            <a:t>)</a:t>
          </a:r>
        </a:p>
      </dgm:t>
    </dgm:pt>
    <dgm:pt modelId="{1C59180F-7F69-4AFD-BB86-1A892ED3C7E5}" type="parTrans" cxnId="{701DC5AD-8B29-49E6-8242-E0AEDA520A4E}">
      <dgm:prSet/>
      <dgm:spPr/>
      <dgm:t>
        <a:bodyPr/>
        <a:lstStyle/>
        <a:p>
          <a:endParaRPr lang="es-PE"/>
        </a:p>
      </dgm:t>
    </dgm:pt>
    <dgm:pt modelId="{091E4A11-ACC4-4550-AB4D-AB0CC6A4C5F5}" type="sibTrans" cxnId="{701DC5AD-8B29-49E6-8242-E0AEDA520A4E}">
      <dgm:prSet/>
      <dgm:spPr/>
      <dgm:t>
        <a:bodyPr/>
        <a:lstStyle/>
        <a:p>
          <a:endParaRPr lang="es-PE"/>
        </a:p>
      </dgm:t>
    </dgm:pt>
    <dgm:pt modelId="{CD72D7CB-AB10-4DF1-AA6C-FA403E4838DB}">
      <dgm:prSet custT="1"/>
      <dgm:spPr/>
      <dgm:t>
        <a:bodyPr/>
        <a:lstStyle/>
        <a:p>
          <a:r>
            <a:rPr lang="es-MX" sz="1600" b="0" dirty="0"/>
            <a:t>Definir herramienta de automatización de pruebas según adherencia.</a:t>
          </a:r>
        </a:p>
      </dgm:t>
    </dgm:pt>
    <dgm:pt modelId="{C751A471-AEBF-4D2E-BF87-CA410E8A1F2A}" type="parTrans" cxnId="{C242B319-6E06-4720-9FED-10F87008D917}">
      <dgm:prSet/>
      <dgm:spPr/>
      <dgm:t>
        <a:bodyPr/>
        <a:lstStyle/>
        <a:p>
          <a:endParaRPr lang="es-PE"/>
        </a:p>
      </dgm:t>
    </dgm:pt>
    <dgm:pt modelId="{C9BAE372-579E-4024-BEFE-33E59FD54A9C}" type="sibTrans" cxnId="{C242B319-6E06-4720-9FED-10F87008D917}">
      <dgm:prSet/>
      <dgm:spPr/>
      <dgm:t>
        <a:bodyPr/>
        <a:lstStyle/>
        <a:p>
          <a:endParaRPr lang="es-PE"/>
        </a:p>
      </dgm:t>
    </dgm:pt>
    <dgm:pt modelId="{C20B548C-394A-434C-94AD-BCBB3D031AAF}">
      <dgm:prSet custT="1"/>
      <dgm:spPr/>
      <dgm:t>
        <a:bodyPr/>
        <a:lstStyle/>
        <a:p>
          <a:r>
            <a:rPr lang="es-ES" sz="1600" b="0" dirty="0"/>
            <a:t>Diseño de la Solución de Automatización.</a:t>
          </a:r>
          <a:endParaRPr lang="es-MX" sz="1600" b="0" dirty="0"/>
        </a:p>
      </dgm:t>
    </dgm:pt>
    <dgm:pt modelId="{381EB645-B53D-4CCF-B260-3A63D99D06DD}" type="parTrans" cxnId="{687DCFEE-EB5E-4D60-8F07-CED4FE6E7BF0}">
      <dgm:prSet/>
      <dgm:spPr/>
      <dgm:t>
        <a:bodyPr/>
        <a:lstStyle/>
        <a:p>
          <a:endParaRPr lang="es-PE"/>
        </a:p>
      </dgm:t>
    </dgm:pt>
    <dgm:pt modelId="{3D91F716-5AC2-4B58-9CC6-E85D49E5B014}" type="sibTrans" cxnId="{687DCFEE-EB5E-4D60-8F07-CED4FE6E7BF0}">
      <dgm:prSet/>
      <dgm:spPr/>
      <dgm:t>
        <a:bodyPr/>
        <a:lstStyle/>
        <a:p>
          <a:endParaRPr lang="es-PE"/>
        </a:p>
      </dgm:t>
    </dgm:pt>
    <dgm:pt modelId="{B5A6A991-8946-42D1-A334-0F1434577076}">
      <dgm:prSet custT="1"/>
      <dgm:spPr/>
      <dgm:t>
        <a:bodyPr/>
        <a:lstStyle/>
        <a:p>
          <a:r>
            <a:rPr lang="es-ES" sz="1600" dirty="0"/>
            <a:t>Definir las herramientas y librerías necesarias de automatización de forma inicial.</a:t>
          </a:r>
          <a:endParaRPr lang="es-MX" sz="1600" b="0" dirty="0"/>
        </a:p>
      </dgm:t>
    </dgm:pt>
    <dgm:pt modelId="{4357949B-855C-47AB-A672-FEAEB211F11B}" type="parTrans" cxnId="{FCDA13C2-22DB-49B7-AC77-33D303D00157}">
      <dgm:prSet/>
      <dgm:spPr/>
      <dgm:t>
        <a:bodyPr/>
        <a:lstStyle/>
        <a:p>
          <a:endParaRPr lang="es-PE"/>
        </a:p>
      </dgm:t>
    </dgm:pt>
    <dgm:pt modelId="{EDFC5084-F4E3-46A0-B0F3-93684ED15F04}" type="sibTrans" cxnId="{FCDA13C2-22DB-49B7-AC77-33D303D00157}">
      <dgm:prSet/>
      <dgm:spPr/>
      <dgm:t>
        <a:bodyPr/>
        <a:lstStyle/>
        <a:p>
          <a:endParaRPr lang="es-PE"/>
        </a:p>
      </dgm:t>
    </dgm:pt>
    <dgm:pt modelId="{918E27F7-E216-439F-8778-C44C4682B357}">
      <dgm:prSet custT="1"/>
      <dgm:spPr/>
      <dgm:t>
        <a:bodyPr/>
        <a:lstStyle/>
        <a:p>
          <a:r>
            <a:rPr lang="es-ES" sz="1600" dirty="0"/>
            <a:t>Definir del proceso de automatización incluyendo roles/perfiles relacionados al mismo. </a:t>
          </a:r>
          <a:endParaRPr lang="es-MX" sz="1600" b="0" dirty="0"/>
        </a:p>
      </dgm:t>
    </dgm:pt>
    <dgm:pt modelId="{9FF62A67-62CE-4237-951D-9DE494E8106D}" type="parTrans" cxnId="{52D2C41F-FAA3-44CE-8F94-669E4F7EC24A}">
      <dgm:prSet/>
      <dgm:spPr/>
      <dgm:t>
        <a:bodyPr/>
        <a:lstStyle/>
        <a:p>
          <a:endParaRPr lang="es-PE"/>
        </a:p>
      </dgm:t>
    </dgm:pt>
    <dgm:pt modelId="{5857742C-A57B-4320-99A0-FB95FB9EDF56}" type="sibTrans" cxnId="{52D2C41F-FAA3-44CE-8F94-669E4F7EC24A}">
      <dgm:prSet/>
      <dgm:spPr/>
      <dgm:t>
        <a:bodyPr/>
        <a:lstStyle/>
        <a:p>
          <a:endParaRPr lang="es-PE"/>
        </a:p>
      </dgm:t>
    </dgm:pt>
    <dgm:pt modelId="{6F38A199-7CAD-44D3-A877-EF789EBB77AD}">
      <dgm:prSet custT="1"/>
      <dgm:spPr/>
      <dgm:t>
        <a:bodyPr/>
        <a:lstStyle/>
        <a:p>
          <a:r>
            <a:rPr lang="es-ES" sz="1600" dirty="0"/>
            <a:t>Realizar reuniones de inducción a la práctica a personal del cliente con el fin de fomentar su adopción.</a:t>
          </a:r>
          <a:endParaRPr lang="es-MX" sz="1600" b="0" dirty="0"/>
        </a:p>
      </dgm:t>
    </dgm:pt>
    <dgm:pt modelId="{AF04D3A8-E9EB-457E-9ED7-F20B81338272}" type="parTrans" cxnId="{AC8A3CD0-3FDC-433F-A564-ECA89F0025EB}">
      <dgm:prSet/>
      <dgm:spPr/>
      <dgm:t>
        <a:bodyPr/>
        <a:lstStyle/>
        <a:p>
          <a:endParaRPr lang="es-PE"/>
        </a:p>
      </dgm:t>
    </dgm:pt>
    <dgm:pt modelId="{26FD0000-DE22-4EA9-90DD-E15BED670396}" type="sibTrans" cxnId="{AC8A3CD0-3FDC-433F-A564-ECA89F0025EB}">
      <dgm:prSet/>
      <dgm:spPr/>
      <dgm:t>
        <a:bodyPr/>
        <a:lstStyle/>
        <a:p>
          <a:endParaRPr lang="es-PE"/>
        </a:p>
      </dgm:t>
    </dgm:pt>
    <dgm:pt modelId="{C338EA21-2130-4A39-954A-1C108B690886}">
      <dgm:prSet custT="1"/>
      <dgm:spPr/>
      <dgm:t>
        <a:bodyPr/>
        <a:lstStyle/>
        <a:p>
          <a:r>
            <a:rPr lang="es-MX" sz="1600" b="0" i="1" dirty="0"/>
            <a:t>Entregables: </a:t>
          </a:r>
          <a:r>
            <a:rPr lang="es-MX" sz="1600" b="0" dirty="0"/>
            <a:t>Framework inicial de Automatización </a:t>
          </a:r>
          <a:r>
            <a:rPr lang="es-MX" sz="1600" b="0" dirty="0" err="1"/>
            <a:t>Niubiz</a:t>
          </a:r>
          <a:r>
            <a:rPr lang="es-MX" sz="1600" b="0" dirty="0"/>
            <a:t> (Proceso, roles, responsabilidades, diseño de arquitectura), Backlog inicial de automatización, y/o Plan de implementación de Solución de Automatización de Pruebas.</a:t>
          </a:r>
        </a:p>
      </dgm:t>
    </dgm:pt>
    <dgm:pt modelId="{AB406F98-4118-4A22-9121-22276940296F}" type="parTrans" cxnId="{F2EC3155-033C-4C7F-8B0E-DEBF4C7FF971}">
      <dgm:prSet/>
      <dgm:spPr/>
      <dgm:t>
        <a:bodyPr/>
        <a:lstStyle/>
        <a:p>
          <a:endParaRPr lang="es-PE"/>
        </a:p>
      </dgm:t>
    </dgm:pt>
    <dgm:pt modelId="{723393A3-92C6-4980-B1E5-AEECEB35069E}" type="sibTrans" cxnId="{F2EC3155-033C-4C7F-8B0E-DEBF4C7FF971}">
      <dgm:prSet/>
      <dgm:spPr/>
      <dgm:t>
        <a:bodyPr/>
        <a:lstStyle/>
        <a:p>
          <a:endParaRPr lang="es-PE"/>
        </a:p>
      </dgm:t>
    </dgm:pt>
    <dgm:pt modelId="{48B71B00-FCAC-4B76-8886-BD77324F8044}" type="pres">
      <dgm:prSet presAssocID="{0FCB8181-6FEC-4795-9E48-1844F66B3EC2}" presName="linear" presStyleCnt="0">
        <dgm:presLayoutVars>
          <dgm:dir/>
          <dgm:animLvl val="lvl"/>
          <dgm:resizeHandles val="exact"/>
        </dgm:presLayoutVars>
      </dgm:prSet>
      <dgm:spPr/>
    </dgm:pt>
    <dgm:pt modelId="{2EFF2D0E-F7E2-4120-BE76-F435DCAB7485}" type="pres">
      <dgm:prSet presAssocID="{BD1D3165-748F-4CD8-AE24-10251D657004}" presName="parentLin" presStyleCnt="0"/>
      <dgm:spPr/>
    </dgm:pt>
    <dgm:pt modelId="{890F55C8-F660-45AB-A594-BE28F8FAB3E4}" type="pres">
      <dgm:prSet presAssocID="{BD1D3165-748F-4CD8-AE24-10251D657004}" presName="parentLeftMargin" presStyleLbl="node1" presStyleIdx="0" presStyleCnt="1"/>
      <dgm:spPr/>
    </dgm:pt>
    <dgm:pt modelId="{AD60C16D-937B-42FE-A0D5-C2237D4CA6AD}" type="pres">
      <dgm:prSet presAssocID="{BD1D3165-748F-4CD8-AE24-10251D657004}" presName="parentText" presStyleLbl="node1" presStyleIdx="0" presStyleCnt="1" custScaleY="293702" custLinFactY="16479" custLinFactNeighborX="-15988" custLinFactNeighborY="100000">
        <dgm:presLayoutVars>
          <dgm:chMax val="0"/>
          <dgm:bulletEnabled val="1"/>
        </dgm:presLayoutVars>
      </dgm:prSet>
      <dgm:spPr/>
    </dgm:pt>
    <dgm:pt modelId="{3110254D-1449-42EA-A21B-C42482D530B7}" type="pres">
      <dgm:prSet presAssocID="{BD1D3165-748F-4CD8-AE24-10251D657004}" presName="negativeSpace" presStyleCnt="0"/>
      <dgm:spPr/>
    </dgm:pt>
    <dgm:pt modelId="{65F913B8-619F-4C85-98BB-2A7CC9921385}" type="pres">
      <dgm:prSet presAssocID="{BD1D3165-748F-4CD8-AE24-10251D657004}" presName="childText" presStyleLbl="conFgAcc1" presStyleIdx="0" presStyleCnt="1" custScaleY="111347" custLinFactNeighborY="1">
        <dgm:presLayoutVars>
          <dgm:bulletEnabled val="1"/>
        </dgm:presLayoutVars>
      </dgm:prSet>
      <dgm:spPr/>
    </dgm:pt>
  </dgm:ptLst>
  <dgm:cxnLst>
    <dgm:cxn modelId="{2DC0CB04-13EE-41B6-A811-0A32BDAB5B65}" type="presOf" srcId="{26BDF017-F320-4319-A207-1629FEFF00E1}" destId="{65F913B8-619F-4C85-98BB-2A7CC9921385}" srcOrd="0" destOrd="6" presId="urn:microsoft.com/office/officeart/2005/8/layout/list1"/>
    <dgm:cxn modelId="{0DF89C05-286A-4060-B635-936508AD32BE}" srcId="{905DE7D8-B952-473B-AAEF-1E9FB265F168}" destId="{304A632B-A0D1-4794-ADE0-43E9AD8B78A9}" srcOrd="0" destOrd="0" parTransId="{C5E0305A-094B-4BB1-B6F5-B42FE0507299}" sibTransId="{7D8647B8-D6E4-4400-9657-7F4B7364989D}"/>
    <dgm:cxn modelId="{C242B319-6E06-4720-9FED-10F87008D917}" srcId="{BD1D3165-748F-4CD8-AE24-10251D657004}" destId="{CD72D7CB-AB10-4DF1-AA6C-FA403E4838DB}" srcOrd="4" destOrd="0" parTransId="{C751A471-AEBF-4D2E-BF87-CA410E8A1F2A}" sibTransId="{C9BAE372-579E-4024-BEFE-33E59FD54A9C}"/>
    <dgm:cxn modelId="{C932001E-11C5-410F-9C4A-E78EC53365B2}" srcId="{0FCB8181-6FEC-4795-9E48-1844F66B3EC2}" destId="{BD1D3165-748F-4CD8-AE24-10251D657004}" srcOrd="0" destOrd="0" parTransId="{7AF19D92-9A81-476F-B330-1A93B8552A83}" sibTransId="{E2087308-248C-49FB-82C9-4D8EEB82E410}"/>
    <dgm:cxn modelId="{52D2C41F-FAA3-44CE-8F94-669E4F7EC24A}" srcId="{BD1D3165-748F-4CD8-AE24-10251D657004}" destId="{918E27F7-E216-439F-8778-C44C4682B357}" srcOrd="7" destOrd="0" parTransId="{9FF62A67-62CE-4237-951D-9DE494E8106D}" sibTransId="{5857742C-A57B-4320-99A0-FB95FB9EDF56}"/>
    <dgm:cxn modelId="{03FB1E3D-957F-459C-9474-4B28613334B1}" type="presOf" srcId="{CD72D7CB-AB10-4DF1-AA6C-FA403E4838DB}" destId="{65F913B8-619F-4C85-98BB-2A7CC9921385}" srcOrd="0" destOrd="7" presId="urn:microsoft.com/office/officeart/2005/8/layout/list1"/>
    <dgm:cxn modelId="{E690765E-6440-49D7-80F4-E083CBF4CEC3}" type="presOf" srcId="{B5A6A991-8946-42D1-A334-0F1434577076}" destId="{65F913B8-619F-4C85-98BB-2A7CC9921385}" srcOrd="0" destOrd="9" presId="urn:microsoft.com/office/officeart/2005/8/layout/list1"/>
    <dgm:cxn modelId="{DD94B163-A260-45B7-B68D-B76B6D829C28}" srcId="{905DE7D8-B952-473B-AAEF-1E9FB265F168}" destId="{A204A07D-691F-4647-8B2F-6EF7190775BC}" srcOrd="2" destOrd="0" parTransId="{3608A69F-2104-406D-AC10-6091C6402814}" sibTransId="{EB7E6C7D-2254-428C-9A04-90A41D505A15}"/>
    <dgm:cxn modelId="{87611365-896C-42AD-9773-3B5D17CA5BC1}" type="presOf" srcId="{BD1D3165-748F-4CD8-AE24-10251D657004}" destId="{AD60C16D-937B-42FE-A0D5-C2237D4CA6AD}" srcOrd="1" destOrd="0" presId="urn:microsoft.com/office/officeart/2005/8/layout/list1"/>
    <dgm:cxn modelId="{D86B4E4D-5347-44D3-94AE-84C16D8C0D47}" type="presOf" srcId="{BD1D3165-748F-4CD8-AE24-10251D657004}" destId="{890F55C8-F660-45AB-A594-BE28F8FAB3E4}" srcOrd="0" destOrd="0" presId="urn:microsoft.com/office/officeart/2005/8/layout/list1"/>
    <dgm:cxn modelId="{431DF16E-DF57-4543-8CAA-F77F59259D67}" type="presOf" srcId="{304A632B-A0D1-4794-ADE0-43E9AD8B78A9}" destId="{65F913B8-619F-4C85-98BB-2A7CC9921385}" srcOrd="0" destOrd="2" presId="urn:microsoft.com/office/officeart/2005/8/layout/list1"/>
    <dgm:cxn modelId="{C5D17850-6E98-4DBA-9E00-15550EC84D8F}" type="presOf" srcId="{A204A07D-691F-4647-8B2F-6EF7190775BC}" destId="{65F913B8-619F-4C85-98BB-2A7CC9921385}" srcOrd="0" destOrd="4" presId="urn:microsoft.com/office/officeart/2005/8/layout/list1"/>
    <dgm:cxn modelId="{181AE353-CBD8-419A-9201-99CD1D496E50}" type="presOf" srcId="{1F671EE5-5AAC-4816-BDAC-710150C154C2}" destId="{65F913B8-619F-4C85-98BB-2A7CC9921385}" srcOrd="0" destOrd="3" presId="urn:microsoft.com/office/officeart/2005/8/layout/list1"/>
    <dgm:cxn modelId="{F2EC3155-033C-4C7F-8B0E-DEBF4C7FF971}" srcId="{BD1D3165-748F-4CD8-AE24-10251D657004}" destId="{C338EA21-2130-4A39-954A-1C108B690886}" srcOrd="9" destOrd="0" parTransId="{AB406F98-4118-4A22-9121-22276940296F}" sibTransId="{723393A3-92C6-4980-B1E5-AEECEB35069E}"/>
    <dgm:cxn modelId="{CDB60678-38BD-442C-BC18-72571798959D}" type="presOf" srcId="{C20B548C-394A-434C-94AD-BCBB3D031AAF}" destId="{65F913B8-619F-4C85-98BB-2A7CC9921385}" srcOrd="0" destOrd="8" presId="urn:microsoft.com/office/officeart/2005/8/layout/list1"/>
    <dgm:cxn modelId="{85E9E779-42D9-431F-9FBD-94BE9385FB84}" type="presOf" srcId="{6F38A199-7CAD-44D3-A877-EF789EBB77AD}" destId="{65F913B8-619F-4C85-98BB-2A7CC9921385}" srcOrd="0" destOrd="11" presId="urn:microsoft.com/office/officeart/2005/8/layout/list1"/>
    <dgm:cxn modelId="{11645A7C-01EB-4FCA-A0C0-7E59C27883B2}" srcId="{BD1D3165-748F-4CD8-AE24-10251D657004}" destId="{905DE7D8-B952-473B-AAEF-1E9FB265F168}" srcOrd="1" destOrd="0" parTransId="{5A2F5BF1-F34F-4461-A339-95C3991B4BA7}" sibTransId="{6D852B71-826F-4A5E-9343-3C4250F435EC}"/>
    <dgm:cxn modelId="{F8EFEE81-DB93-4267-833C-9D1E07B3E406}" srcId="{905DE7D8-B952-473B-AAEF-1E9FB265F168}" destId="{1F671EE5-5AAC-4816-BDAC-710150C154C2}" srcOrd="1" destOrd="0" parTransId="{3865A0B9-1F30-4915-A5FE-925510A0C094}" sibTransId="{D4D30CC7-A189-4841-9812-A609405F071A}"/>
    <dgm:cxn modelId="{28462A94-F4E0-4327-BC80-B433807A2651}" type="presOf" srcId="{D654B128-5C0E-4741-91F7-3EF63A0BE4AB}" destId="{65F913B8-619F-4C85-98BB-2A7CC9921385}" srcOrd="0" destOrd="0" presId="urn:microsoft.com/office/officeart/2005/8/layout/list1"/>
    <dgm:cxn modelId="{FDE4E0A2-1CD2-4FE6-9C2A-672798AC09EE}" srcId="{BD1D3165-748F-4CD8-AE24-10251D657004}" destId="{26BDF017-F320-4319-A207-1629FEFF00E1}" srcOrd="3" destOrd="0" parTransId="{EB264682-A098-4849-A3CE-D9CADC2E3452}" sibTransId="{974AFCB5-3328-415F-ABA6-0D9D3BB60100}"/>
    <dgm:cxn modelId="{DD27B5AD-A669-4CCE-9AB7-89F841D8949C}" type="presOf" srcId="{905DE7D8-B952-473B-AAEF-1E9FB265F168}" destId="{65F913B8-619F-4C85-98BB-2A7CC9921385}" srcOrd="0" destOrd="1" presId="urn:microsoft.com/office/officeart/2005/8/layout/list1"/>
    <dgm:cxn modelId="{701DC5AD-8B29-49E6-8242-E0AEDA520A4E}" srcId="{BD1D3165-748F-4CD8-AE24-10251D657004}" destId="{A43D5771-2347-48FA-8993-7A8D0EAEE275}" srcOrd="2" destOrd="0" parTransId="{1C59180F-7F69-4AFD-BB86-1A892ED3C7E5}" sibTransId="{091E4A11-ACC4-4550-AB4D-AB0CC6A4C5F5}"/>
    <dgm:cxn modelId="{A1987BC0-67B4-4D66-AE32-C05BD6FA695B}" type="presOf" srcId="{918E27F7-E216-439F-8778-C44C4682B357}" destId="{65F913B8-619F-4C85-98BB-2A7CC9921385}" srcOrd="0" destOrd="10" presId="urn:microsoft.com/office/officeart/2005/8/layout/list1"/>
    <dgm:cxn modelId="{FCDA13C2-22DB-49B7-AC77-33D303D00157}" srcId="{BD1D3165-748F-4CD8-AE24-10251D657004}" destId="{B5A6A991-8946-42D1-A334-0F1434577076}" srcOrd="6" destOrd="0" parTransId="{4357949B-855C-47AB-A672-FEAEB211F11B}" sibTransId="{EDFC5084-F4E3-46A0-B0F3-93684ED15F04}"/>
    <dgm:cxn modelId="{A9F237C8-E511-4E51-9EC6-FFA4829754C8}" type="presOf" srcId="{0FCB8181-6FEC-4795-9E48-1844F66B3EC2}" destId="{48B71B00-FCAC-4B76-8886-BD77324F8044}" srcOrd="0" destOrd="0" presId="urn:microsoft.com/office/officeart/2005/8/layout/list1"/>
    <dgm:cxn modelId="{AC8A3CD0-3FDC-433F-A564-ECA89F0025EB}" srcId="{BD1D3165-748F-4CD8-AE24-10251D657004}" destId="{6F38A199-7CAD-44D3-A877-EF789EBB77AD}" srcOrd="8" destOrd="0" parTransId="{AF04D3A8-E9EB-457E-9ED7-F20B81338272}" sibTransId="{26FD0000-DE22-4EA9-90DD-E15BED670396}"/>
    <dgm:cxn modelId="{DBFBDCED-883C-414C-8465-2E1BC832D5A8}" type="presOf" srcId="{A43D5771-2347-48FA-8993-7A8D0EAEE275}" destId="{65F913B8-619F-4C85-98BB-2A7CC9921385}" srcOrd="0" destOrd="5" presId="urn:microsoft.com/office/officeart/2005/8/layout/list1"/>
    <dgm:cxn modelId="{687DCFEE-EB5E-4D60-8F07-CED4FE6E7BF0}" srcId="{BD1D3165-748F-4CD8-AE24-10251D657004}" destId="{C20B548C-394A-434C-94AD-BCBB3D031AAF}" srcOrd="5" destOrd="0" parTransId="{381EB645-B53D-4CCF-B260-3A63D99D06DD}" sibTransId="{3D91F716-5AC2-4B58-9CC6-E85D49E5B014}"/>
    <dgm:cxn modelId="{BB4FF8F0-C6D5-4674-A605-8371243E9B8F}" type="presOf" srcId="{C338EA21-2130-4A39-954A-1C108B690886}" destId="{65F913B8-619F-4C85-98BB-2A7CC9921385}" srcOrd="0" destOrd="12" presId="urn:microsoft.com/office/officeart/2005/8/layout/list1"/>
    <dgm:cxn modelId="{68BC2DFF-1C03-45C6-BBB1-C8FA6A391197}" srcId="{BD1D3165-748F-4CD8-AE24-10251D657004}" destId="{D654B128-5C0E-4741-91F7-3EF63A0BE4AB}" srcOrd="0" destOrd="0" parTransId="{DAB307AE-1070-479F-837A-35795AA0D2BC}" sibTransId="{A678EAEA-66DF-4BB2-BD5D-C74319B101B8}"/>
    <dgm:cxn modelId="{CD57B14F-0A26-49B5-A866-694E149211FE}" type="presParOf" srcId="{48B71B00-FCAC-4B76-8886-BD77324F8044}" destId="{2EFF2D0E-F7E2-4120-BE76-F435DCAB7485}" srcOrd="0" destOrd="0" presId="urn:microsoft.com/office/officeart/2005/8/layout/list1"/>
    <dgm:cxn modelId="{388724A6-651F-4F5D-9197-038C662BC15F}" type="presParOf" srcId="{2EFF2D0E-F7E2-4120-BE76-F435DCAB7485}" destId="{890F55C8-F660-45AB-A594-BE28F8FAB3E4}" srcOrd="0" destOrd="0" presId="urn:microsoft.com/office/officeart/2005/8/layout/list1"/>
    <dgm:cxn modelId="{DA0BB7F0-166A-4657-9C65-534AE33E3877}" type="presParOf" srcId="{2EFF2D0E-F7E2-4120-BE76-F435DCAB7485}" destId="{AD60C16D-937B-42FE-A0D5-C2237D4CA6AD}" srcOrd="1" destOrd="0" presId="urn:microsoft.com/office/officeart/2005/8/layout/list1"/>
    <dgm:cxn modelId="{77D996A1-6B42-4156-8E19-525590D9CC63}" type="presParOf" srcId="{48B71B00-FCAC-4B76-8886-BD77324F8044}" destId="{3110254D-1449-42EA-A21B-C42482D530B7}" srcOrd="1" destOrd="0" presId="urn:microsoft.com/office/officeart/2005/8/layout/list1"/>
    <dgm:cxn modelId="{C1D59736-3A87-486A-BB3F-118B683FE10E}" type="presParOf" srcId="{48B71B00-FCAC-4B76-8886-BD77324F8044}" destId="{65F913B8-619F-4C85-98BB-2A7CC992138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913B8-619F-4C85-98BB-2A7CC9921385}">
      <dsp:nvSpPr>
        <dsp:cNvPr id="0" name=""/>
        <dsp:cNvSpPr/>
      </dsp:nvSpPr>
      <dsp:spPr>
        <a:xfrm>
          <a:off x="0" y="355034"/>
          <a:ext cx="10093359" cy="47048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3357" tIns="494754" rIns="78335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Revisar y analizar el mapa de aplicaciones priorizadas del cliente para entendimiento general.</a:t>
          </a:r>
          <a:endParaRPr lang="es-MX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0" kern="1200" dirty="0"/>
            <a:t>Revisión y análisis de documentación: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s-MX" sz="1600" b="0" kern="1200" dirty="0"/>
            <a:t>Documentación del proceso QA.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s-MX" sz="1600" b="0" kern="1200" dirty="0"/>
            <a:t>Diseño de casos de prueba.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s-MX" sz="1600" b="0" kern="1200" dirty="0"/>
            <a:t>Arquitectura de las aplicaciones.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0" kern="1200" dirty="0"/>
            <a:t>Reuniones de transferencia funcional  (As </a:t>
          </a:r>
          <a:r>
            <a:rPr lang="es-MX" sz="1600" b="0" kern="1200" dirty="0" err="1"/>
            <a:t>Is</a:t>
          </a:r>
          <a:r>
            <a:rPr lang="es-MX" sz="1600" b="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0" kern="1200" dirty="0"/>
            <a:t>Análisis de adherencia técnica de las 3 primeras aplicaciones priorizadas.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0" kern="1200" dirty="0"/>
            <a:t>Definir herramienta de automatización de pruebas según adherencia.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b="0" kern="1200" dirty="0"/>
            <a:t>Diseño de la Solución de Automatización.</a:t>
          </a:r>
          <a:endParaRPr lang="es-MX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Definir las herramientas y librerías necesarias de automatización de forma inicial.</a:t>
          </a:r>
          <a:endParaRPr lang="es-MX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Definir del proceso de automatización incluyendo roles/perfiles relacionados al mismo. </a:t>
          </a:r>
          <a:endParaRPr lang="es-MX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Realizar reuniones de inducción a la práctica a personal del cliente con el fin de fomentar su adopción.</a:t>
          </a:r>
          <a:endParaRPr lang="es-MX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b="0" i="1" kern="1200" dirty="0"/>
            <a:t>Entregables: </a:t>
          </a:r>
          <a:r>
            <a:rPr lang="es-MX" sz="1600" b="0" kern="1200" dirty="0"/>
            <a:t>Framework inicial de Automatización </a:t>
          </a:r>
          <a:r>
            <a:rPr lang="es-MX" sz="1600" b="0" kern="1200" dirty="0" err="1"/>
            <a:t>Niubiz</a:t>
          </a:r>
          <a:r>
            <a:rPr lang="es-MX" sz="1600" b="0" kern="1200" dirty="0"/>
            <a:t> (Proceso, roles, responsabilidades, diseño de arquitectura), Backlog inicial de automatización, y/o Plan de implementación de Solución de Automatización de Pruebas.</a:t>
          </a:r>
        </a:p>
      </dsp:txBody>
      <dsp:txXfrm>
        <a:off x="0" y="355034"/>
        <a:ext cx="10093359" cy="4704889"/>
      </dsp:txXfrm>
    </dsp:sp>
    <dsp:sp modelId="{AD60C16D-937B-42FE-A0D5-C2237D4CA6AD}">
      <dsp:nvSpPr>
        <dsp:cNvPr id="0" name=""/>
        <dsp:cNvSpPr/>
      </dsp:nvSpPr>
      <dsp:spPr>
        <a:xfrm>
          <a:off x="423567" y="169820"/>
          <a:ext cx="7058451" cy="427577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053" tIns="0" rIns="2670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INICIO 01/06: SetUp Inicial </a:t>
          </a:r>
        </a:p>
      </dsp:txBody>
      <dsp:txXfrm>
        <a:off x="444440" y="190693"/>
        <a:ext cx="7016705" cy="385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444E8-696F-464F-B5D2-DF81A4E6F2AF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31ECF-49DE-2F46-9523-09EDAF96E6E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5757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144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59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8389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rátu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D107228-051C-4B89-BD3B-81DF879BB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029"/>
          <a:stretch/>
        </p:blipFill>
        <p:spPr>
          <a:xfrm>
            <a:off x="-4478" y="0"/>
            <a:ext cx="12192000" cy="68580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ABBC863B-7039-403D-BFEE-19A97B3412F6}"/>
              </a:ext>
            </a:extLst>
          </p:cNvPr>
          <p:cNvSpPr/>
          <p:nvPr userDrawn="1"/>
        </p:nvSpPr>
        <p:spPr>
          <a:xfrm>
            <a:off x="0" y="0"/>
            <a:ext cx="12192000" cy="5737665"/>
          </a:xfrm>
          <a:prstGeom prst="rect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FA87C86-BAFC-4ACD-972F-DA9478294F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7315199" y="1287180"/>
            <a:ext cx="4872323" cy="562797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5E02DCB-D76B-48A1-9F78-1354D2E7F3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21" y="397378"/>
            <a:ext cx="1810672" cy="722957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E5F305B7-6C4D-4CE6-A077-D78EF52F11E2}"/>
              </a:ext>
            </a:extLst>
          </p:cNvPr>
          <p:cNvGrpSpPr/>
          <p:nvPr userDrawn="1"/>
        </p:nvGrpSpPr>
        <p:grpSpPr>
          <a:xfrm>
            <a:off x="0" y="5233947"/>
            <a:ext cx="12226439" cy="1659924"/>
            <a:chOff x="0" y="5233947"/>
            <a:chExt cx="12226439" cy="1659924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214D49B-B7A6-4418-8F21-96BCF1352027}"/>
                </a:ext>
              </a:extLst>
            </p:cNvPr>
            <p:cNvSpPr/>
            <p:nvPr/>
          </p:nvSpPr>
          <p:spPr>
            <a:xfrm>
              <a:off x="0" y="5233947"/>
              <a:ext cx="12192000" cy="1659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28627A6E-C96F-409D-8D33-BE6764A05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4759222" y="5233947"/>
              <a:ext cx="7467217" cy="1659924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500BB988-EE80-400A-9626-33570B7EC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5265896"/>
              <a:ext cx="12192000" cy="1592104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BC82BC0-BDEB-4502-ABBD-FC0EA93776CC}"/>
                </a:ext>
              </a:extLst>
            </p:cNvPr>
            <p:cNvSpPr/>
            <p:nvPr/>
          </p:nvSpPr>
          <p:spPr>
            <a:xfrm>
              <a:off x="3776870" y="5577702"/>
              <a:ext cx="3533851" cy="942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0F2F3961-1482-4DAB-8C8B-01B40FBD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0107" y="5717186"/>
              <a:ext cx="3242816" cy="659372"/>
            </a:xfrm>
            <a:prstGeom prst="rect">
              <a:avLst/>
            </a:prstGeom>
          </p:spPr>
        </p:pic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B60E004-39CC-4280-8AF4-25E4155C78F4}"/>
              </a:ext>
            </a:extLst>
          </p:cNvPr>
          <p:cNvSpPr/>
          <p:nvPr userDrawn="1"/>
        </p:nvSpPr>
        <p:spPr>
          <a:xfrm>
            <a:off x="9301027" y="5548250"/>
            <a:ext cx="2194288" cy="97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D7652B3-7C39-4FCC-9768-65BF71B0F326}"/>
              </a:ext>
            </a:extLst>
          </p:cNvPr>
          <p:cNvSpPr txBox="1"/>
          <p:nvPr userDrawn="1"/>
        </p:nvSpPr>
        <p:spPr>
          <a:xfrm>
            <a:off x="9301027" y="6032084"/>
            <a:ext cx="239615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s-ES" sz="2000" b="0" dirty="0">
                <a:solidFill>
                  <a:schemeClr val="tx1"/>
                </a:solidFill>
                <a:latin typeface="Raleway Black" panose="020B0A03030101060003" pitchFamily="34" charset="0"/>
                <a:ea typeface="Roboto Medium" panose="02000000000000000000" pitchFamily="2" charset="0"/>
              </a:rPr>
              <a:t>PRESENTACIÓN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8F2758D4-A5B8-4969-99CB-681292A571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100" y="2220913"/>
            <a:ext cx="6870700" cy="939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>
                <a:latin typeface="Raleway Black" panose="020B0A03030101060003" pitchFamily="34" charset="0"/>
              </a:defRPr>
            </a:lvl2pPr>
            <a:lvl3pPr marL="914400" indent="0">
              <a:buNone/>
              <a:defRPr>
                <a:latin typeface="Raleway Black" panose="020B0A03030101060003" pitchFamily="34" charset="0"/>
              </a:defRPr>
            </a:lvl3pPr>
            <a:lvl4pPr marL="1371600" indent="0">
              <a:buNone/>
              <a:defRPr>
                <a:latin typeface="Raleway Black" panose="020B0A03030101060003" pitchFamily="34" charset="0"/>
              </a:defRPr>
            </a:lvl4pPr>
            <a:lvl5pPr marL="1828800" indent="0">
              <a:buNone/>
              <a:defRPr>
                <a:latin typeface="Raleway Black" panose="020B0A03030101060003" pitchFamily="34" charset="0"/>
              </a:defRPr>
            </a:lvl5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88CCF95A-C9DD-4A14-B0DA-C6CC04200F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7100" y="2952750"/>
            <a:ext cx="6870700" cy="1489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Raleway" panose="020B05030301010600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DF176E-A7DF-417E-999F-CFBEEAF980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8275" y="548777"/>
            <a:ext cx="5303838" cy="48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Raleway" panose="020B05030301010600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| ÁREA O UNIDAD DE NEGOCIO |</a:t>
            </a:r>
          </a:p>
        </p:txBody>
      </p:sp>
    </p:spTree>
    <p:extLst>
      <p:ext uri="{BB962C8B-B14F-4D97-AF65-F5344CB8AC3E}">
        <p14:creationId xmlns:p14="http://schemas.microsoft.com/office/powerpoint/2010/main" val="170153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3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1152031" cy="58791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  <p:sp>
        <p:nvSpPr>
          <p:cNvPr id="8" name="Marcador de texto 16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71642"/>
            <a:ext cx="11152031" cy="4932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latin typeface="+mj-lt"/>
              </a:defRPr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3411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66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344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3138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11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047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272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073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667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597B-E594-284A-BD85-5A4DBD0D2AB9}" type="datetimeFigureOut">
              <a:rPr lang="es-ES_tradnl" smtClean="0"/>
              <a:t>10/10/2022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5E87C-661B-664E-BD81-7CBB5B720ED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05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1F2A895-4B78-481E-9D80-D68CD5D72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7099" y="2220913"/>
            <a:ext cx="10748065" cy="939861"/>
          </a:xfrm>
        </p:spPr>
        <p:txBody>
          <a:bodyPr>
            <a:normAutofit/>
          </a:bodyPr>
          <a:lstStyle/>
          <a:p>
            <a:r>
              <a:rPr lang="es-ES" dirty="0">
                <a:latin typeface="Roboto" panose="02000000000000000000"/>
              </a:rPr>
              <a:t>Servicio de Automatización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927100" y="2952750"/>
            <a:ext cx="6870700" cy="2228850"/>
          </a:xfrm>
        </p:spPr>
        <p:txBody>
          <a:bodyPr>
            <a:normAutofit fontScale="92500" lnSpcReduction="10000"/>
          </a:bodyPr>
          <a:lstStyle/>
          <a:p>
            <a:r>
              <a:rPr lang="es-MX" sz="3900" b="1" dirty="0">
                <a:latin typeface="Roboto" panose="02000000000000000000" pitchFamily="2" charset="0"/>
                <a:ea typeface="Roboto" panose="02000000000000000000" pitchFamily="2" charset="0"/>
              </a:rPr>
              <a:t>KICK OFF</a:t>
            </a:r>
          </a:p>
          <a:p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s-MX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s-MX" b="1" dirty="0">
                <a:latin typeface="Roboto" panose="02000000000000000000" pitchFamily="2" charset="0"/>
                <a:ea typeface="Roboto" panose="02000000000000000000" pitchFamily="2" charset="0"/>
              </a:rPr>
              <a:t>25/05/2022</a:t>
            </a:r>
            <a:endParaRPr lang="es-PE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149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Macro Plan del Proyecto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b="1" dirty="0"/>
              <a:t>6</a:t>
            </a:r>
            <a:endParaRPr lang="es-PE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C745A5-3146-43B0-8722-A265C67FB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31722"/>
            <a:ext cx="12192000" cy="48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Proceso de Atención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PE" b="1" dirty="0"/>
              <a:t>7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7636236-D06E-4224-8C64-1767AD4BC798}"/>
              </a:ext>
            </a:extLst>
          </p:cNvPr>
          <p:cNvGrpSpPr/>
          <p:nvPr/>
        </p:nvGrpSpPr>
        <p:grpSpPr>
          <a:xfrm>
            <a:off x="1687113" y="1807985"/>
            <a:ext cx="696523" cy="757331"/>
            <a:chOff x="5507064" y="3057571"/>
            <a:chExt cx="1177870" cy="1280702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885FF47-7869-4E09-A07F-5195F969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047" y="3057571"/>
              <a:ext cx="961905" cy="742857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EEDD77E-8DD7-48A9-ABB7-E81BDA2E91B2}"/>
                </a:ext>
              </a:extLst>
            </p:cNvPr>
            <p:cNvSpPr txBox="1"/>
            <p:nvPr/>
          </p:nvSpPr>
          <p:spPr>
            <a:xfrm>
              <a:off x="5507064" y="3691942"/>
              <a:ext cx="1177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/>
                <a:t>Equipo TSOFT</a:t>
              </a:r>
              <a:endParaRPr lang="es-PE" sz="1100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E792EFE2-4B7B-4FEB-98AA-7C09DF7381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405"/>
          <a:stretch/>
        </p:blipFill>
        <p:spPr>
          <a:xfrm>
            <a:off x="1339513" y="2840069"/>
            <a:ext cx="852536" cy="11344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A33ACCF-8FD7-40CB-8D5E-C2372254A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428" y="3974553"/>
            <a:ext cx="625349" cy="7870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D1B34DC-A702-4F92-A1C2-6F5EC6A8737C}"/>
              </a:ext>
            </a:extLst>
          </p:cNvPr>
          <p:cNvSpPr txBox="1"/>
          <p:nvPr/>
        </p:nvSpPr>
        <p:spPr>
          <a:xfrm>
            <a:off x="1134580" y="4726379"/>
            <a:ext cx="1288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Aprobación del Cliente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1454B43-4C09-4842-98BD-553C2B0E7F4A}"/>
              </a:ext>
            </a:extLst>
          </p:cNvPr>
          <p:cNvCxnSpPr/>
          <p:nvPr/>
        </p:nvCxnSpPr>
        <p:spPr>
          <a:xfrm flipV="1">
            <a:off x="3961782" y="4249605"/>
            <a:ext cx="599702" cy="542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8F439EA-D604-495D-87E8-50A7F9C9623F}"/>
              </a:ext>
            </a:extLst>
          </p:cNvPr>
          <p:cNvSpPr txBox="1"/>
          <p:nvPr/>
        </p:nvSpPr>
        <p:spPr>
          <a:xfrm>
            <a:off x="2117291" y="4612499"/>
            <a:ext cx="2434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Análisis y Diseño</a:t>
            </a:r>
          </a:p>
        </p:txBody>
      </p:sp>
      <p:pic>
        <p:nvPicPr>
          <p:cNvPr id="15" name="Picture 4" descr="Resultado de imagen para scripting vector">
            <a:extLst>
              <a:ext uri="{FF2B5EF4-FFF2-40B4-BE49-F238E27FC236}">
                <a16:creationId xmlns:a16="http://schemas.microsoft.com/office/drawing/2014/main" id="{580AE796-A87F-4B4F-B735-8BA27FB1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92" y="4003277"/>
            <a:ext cx="518688" cy="5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A0CEBD3-8699-48CE-9B42-707AEEA097BC}"/>
              </a:ext>
            </a:extLst>
          </p:cNvPr>
          <p:cNvSpPr txBox="1"/>
          <p:nvPr/>
        </p:nvSpPr>
        <p:spPr>
          <a:xfrm>
            <a:off x="4018064" y="4612498"/>
            <a:ext cx="2434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Desarrollo de Scripts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321E499-C2AC-4CB1-8A33-E2CAEC23C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07" y="3906709"/>
            <a:ext cx="683540" cy="68354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F304AFB-21C1-487B-97AF-9968D9143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596" y="3856231"/>
            <a:ext cx="675978" cy="77154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63DB7BD-BD62-4301-B675-21993E0B567B}"/>
              </a:ext>
            </a:extLst>
          </p:cNvPr>
          <p:cNvSpPr txBox="1"/>
          <p:nvPr/>
        </p:nvSpPr>
        <p:spPr>
          <a:xfrm>
            <a:off x="6273917" y="4678405"/>
            <a:ext cx="1356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Pruebas de Script</a:t>
            </a:r>
          </a:p>
        </p:txBody>
      </p:sp>
      <p:pic>
        <p:nvPicPr>
          <p:cNvPr id="20" name="Picture 8" descr="Resultado de imagen para base datos vector">
            <a:extLst>
              <a:ext uri="{FF2B5EF4-FFF2-40B4-BE49-F238E27FC236}">
                <a16:creationId xmlns:a16="http://schemas.microsoft.com/office/drawing/2014/main" id="{2138FC61-885A-4E1B-A4FA-C5665DF5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240" y="3856231"/>
            <a:ext cx="849784" cy="8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7986689-72D3-4FCC-8526-58F097252AA9}"/>
              </a:ext>
            </a:extLst>
          </p:cNvPr>
          <p:cNvCxnSpPr/>
          <p:nvPr/>
        </p:nvCxnSpPr>
        <p:spPr>
          <a:xfrm>
            <a:off x="7392127" y="4247674"/>
            <a:ext cx="668746" cy="277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3A5DE42-0AE9-41FA-B4D7-2E32526191A4}"/>
              </a:ext>
            </a:extLst>
          </p:cNvPr>
          <p:cNvSpPr txBox="1"/>
          <p:nvPr/>
        </p:nvSpPr>
        <p:spPr>
          <a:xfrm>
            <a:off x="7900938" y="4691481"/>
            <a:ext cx="17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Despliegue en Repositorio y Orquestador</a:t>
            </a:r>
          </a:p>
        </p:txBody>
      </p:sp>
      <p:pic>
        <p:nvPicPr>
          <p:cNvPr id="23" name="Picture 10" descr="Resultado de imagen para laptop icono">
            <a:extLst>
              <a:ext uri="{FF2B5EF4-FFF2-40B4-BE49-F238E27FC236}">
                <a16:creationId xmlns:a16="http://schemas.microsoft.com/office/drawing/2014/main" id="{8A15FBFE-ED45-4358-9C34-1E2B302E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125" y="3832814"/>
            <a:ext cx="856533" cy="85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EBAB9B1-436D-469F-8B83-3A674D08CD98}"/>
              </a:ext>
            </a:extLst>
          </p:cNvPr>
          <p:cNvSpPr txBox="1"/>
          <p:nvPr/>
        </p:nvSpPr>
        <p:spPr>
          <a:xfrm>
            <a:off x="9443326" y="4638099"/>
            <a:ext cx="1730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Ejecuciones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6BC000D8-0F8F-4AB4-8BE4-84F2EE7347FB}"/>
              </a:ext>
            </a:extLst>
          </p:cNvPr>
          <p:cNvCxnSpPr/>
          <p:nvPr/>
        </p:nvCxnSpPr>
        <p:spPr>
          <a:xfrm flipH="1">
            <a:off x="1953459" y="2624169"/>
            <a:ext cx="163832" cy="16678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2BB7A26-5488-4EA8-9953-E1E31E26C30C}"/>
              </a:ext>
            </a:extLst>
          </p:cNvPr>
          <p:cNvCxnSpPr/>
          <p:nvPr/>
        </p:nvCxnSpPr>
        <p:spPr>
          <a:xfrm flipH="1">
            <a:off x="1820779" y="2560375"/>
            <a:ext cx="101396" cy="22401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A19785EB-62F1-4B70-B451-CE53400ED189}"/>
              </a:ext>
            </a:extLst>
          </p:cNvPr>
          <p:cNvCxnSpPr/>
          <p:nvPr/>
        </p:nvCxnSpPr>
        <p:spPr>
          <a:xfrm>
            <a:off x="1635097" y="2581639"/>
            <a:ext cx="65157" cy="1984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EB288DC6-0FD0-42D3-AA7A-63072FF588B7}"/>
              </a:ext>
            </a:extLst>
          </p:cNvPr>
          <p:cNvCxnSpPr/>
          <p:nvPr/>
        </p:nvCxnSpPr>
        <p:spPr>
          <a:xfrm>
            <a:off x="1440290" y="2652163"/>
            <a:ext cx="121002" cy="1758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0EF385C-5761-40F8-BB4C-446566E91370}"/>
              </a:ext>
            </a:extLst>
          </p:cNvPr>
          <p:cNvCxnSpPr/>
          <p:nvPr/>
        </p:nvCxnSpPr>
        <p:spPr>
          <a:xfrm flipV="1">
            <a:off x="2165711" y="4244960"/>
            <a:ext cx="599702" cy="542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89AFC48-0A74-46D1-B9A1-17982F575085}"/>
              </a:ext>
            </a:extLst>
          </p:cNvPr>
          <p:cNvCxnSpPr/>
          <p:nvPr/>
        </p:nvCxnSpPr>
        <p:spPr>
          <a:xfrm flipV="1">
            <a:off x="5752340" y="4252319"/>
            <a:ext cx="599702" cy="5429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1EDD525-C28F-4BFC-B466-9C93EF0CAB38}"/>
              </a:ext>
            </a:extLst>
          </p:cNvPr>
          <p:cNvCxnSpPr/>
          <p:nvPr/>
        </p:nvCxnSpPr>
        <p:spPr>
          <a:xfrm>
            <a:off x="9172645" y="4210501"/>
            <a:ext cx="668746" cy="277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:a16="http://schemas.microsoft.com/office/drawing/2014/main" id="{B5D95CC3-7283-46AC-91AF-5226D9D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443" y="3886037"/>
            <a:ext cx="656820" cy="507246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19C238AF-F51A-4D6E-B7CE-3BF76CD17859}"/>
              </a:ext>
            </a:extLst>
          </p:cNvPr>
          <p:cNvSpPr txBox="1"/>
          <p:nvPr/>
        </p:nvSpPr>
        <p:spPr>
          <a:xfrm>
            <a:off x="10794738" y="4350374"/>
            <a:ext cx="1262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Equipo TSOFT/CLIENTE</a:t>
            </a:r>
            <a:endParaRPr lang="es-PE" sz="1100" dirty="0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A585C9D5-1E2C-4B53-B4BB-D29331E4B6ED}"/>
              </a:ext>
            </a:extLst>
          </p:cNvPr>
          <p:cNvGrpSpPr/>
          <p:nvPr/>
        </p:nvGrpSpPr>
        <p:grpSpPr>
          <a:xfrm>
            <a:off x="829638" y="1839960"/>
            <a:ext cx="937638" cy="726754"/>
            <a:chOff x="3408080" y="2218808"/>
            <a:chExt cx="1419792" cy="1153828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5D19147F-4FA6-4F25-A813-843B07FE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grayscl/>
            </a:blip>
            <a:stretch>
              <a:fillRect/>
            </a:stretch>
          </p:blipFill>
          <p:spPr>
            <a:xfrm>
              <a:off x="3749276" y="2218808"/>
              <a:ext cx="942857" cy="866667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3F0EDFBE-66AD-4CD5-884A-886753A51193}"/>
                </a:ext>
              </a:extLst>
            </p:cNvPr>
            <p:cNvSpPr txBox="1"/>
            <p:nvPr/>
          </p:nvSpPr>
          <p:spPr>
            <a:xfrm>
              <a:off x="3408080" y="2957292"/>
              <a:ext cx="1419792" cy="415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/>
                <a:t>Cliente</a:t>
              </a:r>
              <a:endParaRPr lang="es-PE" sz="1100" dirty="0"/>
            </a:p>
          </p:txBody>
        </p:sp>
      </p:grp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9B385B4-5019-4B17-A2F8-624C5C7FB2B9}"/>
              </a:ext>
            </a:extLst>
          </p:cNvPr>
          <p:cNvCxnSpPr/>
          <p:nvPr/>
        </p:nvCxnSpPr>
        <p:spPr>
          <a:xfrm flipV="1">
            <a:off x="6824585" y="3230225"/>
            <a:ext cx="0" cy="49973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896BCFFC-7C38-4E7B-8034-AA93C7D3E03B}"/>
              </a:ext>
            </a:extLst>
          </p:cNvPr>
          <p:cNvCxnSpPr/>
          <p:nvPr/>
        </p:nvCxnSpPr>
        <p:spPr>
          <a:xfrm flipH="1">
            <a:off x="3645316" y="5589831"/>
            <a:ext cx="6851969" cy="41525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796811B3-04C1-4691-B325-6C0D538C8545}"/>
              </a:ext>
            </a:extLst>
          </p:cNvPr>
          <p:cNvCxnSpPr/>
          <p:nvPr/>
        </p:nvCxnSpPr>
        <p:spPr>
          <a:xfrm>
            <a:off x="5340807" y="3217511"/>
            <a:ext cx="5053" cy="717482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4D33B14-0C4A-47DE-9FFB-B5AA66526E31}"/>
              </a:ext>
            </a:extLst>
          </p:cNvPr>
          <p:cNvCxnSpPr/>
          <p:nvPr/>
        </p:nvCxnSpPr>
        <p:spPr>
          <a:xfrm flipV="1">
            <a:off x="3645316" y="5153146"/>
            <a:ext cx="0" cy="49973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1D3576E3-71D0-4C62-B962-BDF3883608F3}"/>
              </a:ext>
            </a:extLst>
          </p:cNvPr>
          <p:cNvCxnSpPr/>
          <p:nvPr/>
        </p:nvCxnSpPr>
        <p:spPr>
          <a:xfrm flipH="1">
            <a:off x="5340038" y="3193523"/>
            <a:ext cx="1484547" cy="8198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67AB20A-0C36-4545-8A50-0995A1DEEECA}"/>
              </a:ext>
            </a:extLst>
          </p:cNvPr>
          <p:cNvSpPr txBox="1"/>
          <p:nvPr/>
        </p:nvSpPr>
        <p:spPr>
          <a:xfrm>
            <a:off x="6441299" y="5664002"/>
            <a:ext cx="427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>
                    <a:lumMod val="50000"/>
                  </a:schemeClr>
                </a:solidFill>
              </a:rPr>
              <a:t>Ejecución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B977B78E-D325-4F11-8CF0-6FBDC5157262}"/>
              </a:ext>
            </a:extLst>
          </p:cNvPr>
          <p:cNvCxnSpPr/>
          <p:nvPr/>
        </p:nvCxnSpPr>
        <p:spPr>
          <a:xfrm flipV="1">
            <a:off x="10497285" y="5074164"/>
            <a:ext cx="0" cy="515667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B69397C9-A335-40DE-B384-39262E8A6DBC}"/>
              </a:ext>
            </a:extLst>
          </p:cNvPr>
          <p:cNvCxnSpPr/>
          <p:nvPr/>
        </p:nvCxnSpPr>
        <p:spPr>
          <a:xfrm flipV="1">
            <a:off x="10481545" y="2401349"/>
            <a:ext cx="0" cy="1198192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0ABB2BA-5516-4973-B367-1E23FCFAB670}"/>
              </a:ext>
            </a:extLst>
          </p:cNvPr>
          <p:cNvSpPr txBox="1"/>
          <p:nvPr/>
        </p:nvSpPr>
        <p:spPr>
          <a:xfrm>
            <a:off x="6197784" y="2013753"/>
            <a:ext cx="427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>
                    <a:lumMod val="50000"/>
                  </a:schemeClr>
                </a:solidFill>
              </a:rPr>
              <a:t>Mantenimiento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8535569-87DE-403A-B44B-340618DC694A}"/>
              </a:ext>
            </a:extLst>
          </p:cNvPr>
          <p:cNvSpPr txBox="1"/>
          <p:nvPr/>
        </p:nvSpPr>
        <p:spPr>
          <a:xfrm>
            <a:off x="3713244" y="3372442"/>
            <a:ext cx="427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>
                    <a:lumMod val="50000"/>
                  </a:schemeClr>
                </a:solidFill>
              </a:rPr>
              <a:t>Desarrollo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854091F-A70A-4633-86E5-B8613E317E65}"/>
              </a:ext>
            </a:extLst>
          </p:cNvPr>
          <p:cNvCxnSpPr/>
          <p:nvPr/>
        </p:nvCxnSpPr>
        <p:spPr>
          <a:xfrm flipH="1">
            <a:off x="2765413" y="2383085"/>
            <a:ext cx="7731872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n 47">
            <a:extLst>
              <a:ext uri="{FF2B5EF4-FFF2-40B4-BE49-F238E27FC236}">
                <a16:creationId xmlns:a16="http://schemas.microsoft.com/office/drawing/2014/main" id="{C77E72C3-CCE4-4DD3-838A-FD214420CEC9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8483" y="3846953"/>
            <a:ext cx="1129064" cy="732900"/>
          </a:xfrm>
          <a:prstGeom prst="rect">
            <a:avLst/>
          </a:prstGeom>
        </p:spPr>
      </p:pic>
      <p:sp>
        <p:nvSpPr>
          <p:cNvPr id="49" name="Flecha derecha 106">
            <a:extLst>
              <a:ext uri="{FF2B5EF4-FFF2-40B4-BE49-F238E27FC236}">
                <a16:creationId xmlns:a16="http://schemas.microsoft.com/office/drawing/2014/main" id="{B8A21BF2-3804-40A8-9925-254329F10086}"/>
              </a:ext>
            </a:extLst>
          </p:cNvPr>
          <p:cNvSpPr/>
          <p:nvPr/>
        </p:nvSpPr>
        <p:spPr>
          <a:xfrm>
            <a:off x="1155809" y="5982859"/>
            <a:ext cx="10319250" cy="529902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SOPORTE Y ADMINISTRACIÓN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E8131C-7C0B-45CD-B552-96BDA96DBB0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36309" b="33830"/>
          <a:stretch/>
        </p:blipFill>
        <p:spPr>
          <a:xfrm>
            <a:off x="1220375" y="5674388"/>
            <a:ext cx="2198814" cy="369332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98A3862C-0783-46F8-A767-1F9E8FE5BAC4}"/>
              </a:ext>
            </a:extLst>
          </p:cNvPr>
          <p:cNvSpPr txBox="1"/>
          <p:nvPr/>
        </p:nvSpPr>
        <p:spPr>
          <a:xfrm>
            <a:off x="1164246" y="1385075"/>
            <a:ext cx="11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>
                    <a:lumMod val="50000"/>
                  </a:schemeClr>
                </a:solidFill>
              </a:rPr>
              <a:t>Estrategia</a:t>
            </a:r>
          </a:p>
        </p:txBody>
      </p:sp>
    </p:spTree>
    <p:extLst>
      <p:ext uri="{BB962C8B-B14F-4D97-AF65-F5344CB8AC3E}">
        <p14:creationId xmlns:p14="http://schemas.microsoft.com/office/powerpoint/2010/main" val="31925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Recursos necesarios para la ejecución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PE" b="1" dirty="0"/>
              <a:t>8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E941FA4-12FB-440B-B745-4D1B147C53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87817" y="1814123"/>
            <a:ext cx="976779" cy="81202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CB8A118-3FCA-416A-80D1-65EE304C74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9399" y="3087708"/>
            <a:ext cx="976779" cy="81202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A106614-1DB8-41CC-99F9-3FB4DCD558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61396" y="3054525"/>
            <a:ext cx="976779" cy="812021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204FA5C-E1BE-4635-8798-BBC3A991C8D8}"/>
              </a:ext>
            </a:extLst>
          </p:cNvPr>
          <p:cNvSpPr txBox="1"/>
          <p:nvPr/>
        </p:nvSpPr>
        <p:spPr>
          <a:xfrm>
            <a:off x="2277744" y="2571100"/>
            <a:ext cx="155695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pPr algn="ctr"/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Arquitectura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62927A5-33A5-4B26-9AF0-76FB38B4A715}"/>
              </a:ext>
            </a:extLst>
          </p:cNvPr>
          <p:cNvSpPr txBox="1"/>
          <p:nvPr/>
        </p:nvSpPr>
        <p:spPr>
          <a:xfrm>
            <a:off x="1494375" y="3860398"/>
            <a:ext cx="976782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pPr algn="ctr"/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Desarrollo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7493D52-4295-4E2A-9693-E1BCF536C8E0}"/>
              </a:ext>
            </a:extLst>
          </p:cNvPr>
          <p:cNvSpPr txBox="1"/>
          <p:nvPr/>
        </p:nvSpPr>
        <p:spPr>
          <a:xfrm>
            <a:off x="3575110" y="3823898"/>
            <a:ext cx="976782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pPr algn="ctr"/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Producción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5420BFA-9A2F-4CE9-8914-81D72A465C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5567" y="1837569"/>
            <a:ext cx="976779" cy="812021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65FB84E-469C-49D6-9D76-C9768F2122F2}"/>
              </a:ext>
            </a:extLst>
          </p:cNvPr>
          <p:cNvSpPr txBox="1"/>
          <p:nvPr/>
        </p:nvSpPr>
        <p:spPr>
          <a:xfrm>
            <a:off x="4890543" y="2610259"/>
            <a:ext cx="976782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pPr algn="ctr"/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Redes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1548DA8-F9C4-493E-969F-092AB2B2A122}"/>
              </a:ext>
            </a:extLst>
          </p:cNvPr>
          <p:cNvSpPr txBox="1"/>
          <p:nvPr/>
        </p:nvSpPr>
        <p:spPr>
          <a:xfrm>
            <a:off x="443112" y="4325469"/>
            <a:ext cx="4862004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/>
            </a:lvl1pPr>
          </a:lstStyle>
          <a:p>
            <a:r>
              <a:rPr lang="es-P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Tecnológicos</a:t>
            </a:r>
            <a:endParaRPr lang="es-PE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53F53AE-E3F5-446F-B39C-4B5659140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519" y="4835298"/>
            <a:ext cx="473068" cy="46446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A49F2A2-160C-4C63-A6E5-6A32DFE16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615"/>
          <a:stretch/>
        </p:blipFill>
        <p:spPr>
          <a:xfrm>
            <a:off x="1630011" y="5878877"/>
            <a:ext cx="437297" cy="429259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961CA205-AECC-48BB-8A31-014031267EF3}"/>
              </a:ext>
            </a:extLst>
          </p:cNvPr>
          <p:cNvSpPr txBox="1"/>
          <p:nvPr/>
        </p:nvSpPr>
        <p:spPr>
          <a:xfrm>
            <a:off x="1385659" y="6317850"/>
            <a:ext cx="1115912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r>
              <a:rPr lang="es-PE" sz="1200">
                <a:latin typeface="Calibri" panose="020F0502020204030204" pitchFamily="34" charset="0"/>
                <a:cs typeface="Calibri" panose="020F0502020204030204" pitchFamily="34" charset="0"/>
              </a:rPr>
              <a:t>Acceso VPN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30B4FB45-AE44-4865-B65F-BB92A6C20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9149" y="4840032"/>
            <a:ext cx="688591" cy="435616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C27F66C9-27B5-4A70-AEA7-FFAE80346AED}"/>
              </a:ext>
            </a:extLst>
          </p:cNvPr>
          <p:cNvSpPr txBox="1"/>
          <p:nvPr/>
        </p:nvSpPr>
        <p:spPr>
          <a:xfrm>
            <a:off x="1468177" y="5286843"/>
            <a:ext cx="799802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r>
              <a:rPr lang="es-PE" sz="1200">
                <a:latin typeface="Calibri" panose="020F0502020204030204" pitchFamily="34" charset="0"/>
                <a:cs typeface="Calibri" panose="020F0502020204030204" pitchFamily="34" charset="0"/>
              </a:rPr>
              <a:t>Laptops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F41F4FB-77C0-486D-86E0-0A12121C62E9}"/>
              </a:ext>
            </a:extLst>
          </p:cNvPr>
          <p:cNvSpPr txBox="1"/>
          <p:nvPr/>
        </p:nvSpPr>
        <p:spPr>
          <a:xfrm>
            <a:off x="3117816" y="5285761"/>
            <a:ext cx="89073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r>
              <a:rPr lang="es-PE" sz="1200">
                <a:latin typeface="Calibri" panose="020F0502020204030204" pitchFamily="34" charset="0"/>
                <a:cs typeface="Calibri" panose="020F0502020204030204" pitchFamily="34" charset="0"/>
              </a:rPr>
              <a:t>Servidores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07C3793-7A1A-4921-A469-4E939CB07397}"/>
              </a:ext>
            </a:extLst>
          </p:cNvPr>
          <p:cNvSpPr txBox="1"/>
          <p:nvPr/>
        </p:nvSpPr>
        <p:spPr>
          <a:xfrm>
            <a:off x="3154116" y="6172226"/>
            <a:ext cx="1021264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pPr algn="ctr"/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Acceso Aplicaciones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85C7A0E-6A30-4361-A5D4-0669DDEAD097}"/>
              </a:ext>
            </a:extLst>
          </p:cNvPr>
          <p:cNvSpPr txBox="1"/>
          <p:nvPr/>
        </p:nvSpPr>
        <p:spPr>
          <a:xfrm>
            <a:off x="443112" y="1367753"/>
            <a:ext cx="341447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r>
              <a:rPr lang="es-P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NIUBIZ Equipos: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742252A-F506-4082-968C-2D7F9D5F9269}"/>
              </a:ext>
            </a:extLst>
          </p:cNvPr>
          <p:cNvSpPr txBox="1"/>
          <p:nvPr/>
        </p:nvSpPr>
        <p:spPr>
          <a:xfrm>
            <a:off x="6461768" y="1287480"/>
            <a:ext cx="5594108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/>
              <a:t>Requerimientos principales:</a:t>
            </a:r>
          </a:p>
          <a:p>
            <a:endParaRPr lang="es-PE" sz="1600" b="1" dirty="0"/>
          </a:p>
          <a:p>
            <a:r>
              <a:rPr lang="es-MX" sz="1600" b="1" dirty="0"/>
              <a:t>Calidad</a:t>
            </a:r>
          </a:p>
          <a:p>
            <a:pPr marL="285750" indent="-285750">
              <a:buFontTx/>
              <a:buChar char="-"/>
            </a:pPr>
            <a:r>
              <a:rPr lang="es-ES" sz="1500" dirty="0"/>
              <a:t>Documentación funcional</a:t>
            </a:r>
          </a:p>
          <a:p>
            <a:pPr marL="285750" indent="-285750">
              <a:buFontTx/>
              <a:buChar char="-"/>
            </a:pPr>
            <a:r>
              <a:rPr lang="es-MX" sz="1500" dirty="0"/>
              <a:t>Participación en la definición de procesos</a:t>
            </a:r>
            <a:endParaRPr lang="es-PE" sz="1500" dirty="0"/>
          </a:p>
          <a:p>
            <a:pPr marL="285750" indent="-285750">
              <a:buFontTx/>
              <a:buChar char="-"/>
            </a:pPr>
            <a:r>
              <a:rPr lang="es-ES" sz="1500" dirty="0"/>
              <a:t>Aplicativos de ambientes de pruebas en funcionamiento</a:t>
            </a:r>
          </a:p>
          <a:p>
            <a:pPr marL="285750" indent="-285750">
              <a:buFontTx/>
              <a:buChar char="-"/>
            </a:pPr>
            <a:r>
              <a:rPr lang="es-ES" sz="1500" dirty="0"/>
              <a:t>Capacitación en el uso de los aplicativos NIUBIZ</a:t>
            </a:r>
          </a:p>
          <a:p>
            <a:pPr marL="285750" indent="-285750">
              <a:buFontTx/>
              <a:buChar char="-"/>
            </a:pPr>
            <a:r>
              <a:rPr lang="es-MX" sz="1500" dirty="0"/>
              <a:t>Diseño de Casos de Prueba</a:t>
            </a:r>
          </a:p>
          <a:p>
            <a:pPr marL="285750" indent="-285750">
              <a:buFontTx/>
              <a:buChar char="-"/>
            </a:pPr>
            <a:r>
              <a:rPr lang="es-MX" sz="1500" dirty="0"/>
              <a:t>Priorización de Casos de Prueba a Automatizar</a:t>
            </a:r>
          </a:p>
          <a:p>
            <a:pPr marL="285750" indent="-285750">
              <a:buFontTx/>
              <a:buChar char="-"/>
            </a:pPr>
            <a:r>
              <a:rPr lang="es-MX" sz="1500" dirty="0"/>
              <a:t>Validador de entregables del servicio</a:t>
            </a:r>
          </a:p>
          <a:p>
            <a:r>
              <a:rPr lang="es-MX" sz="1600" b="1" dirty="0"/>
              <a:t>Arquitectura</a:t>
            </a:r>
          </a:p>
          <a:p>
            <a:pPr marL="285750" indent="-285750">
              <a:buFontTx/>
              <a:buChar char="-"/>
            </a:pPr>
            <a:r>
              <a:rPr lang="es-MX" sz="1500" dirty="0"/>
              <a:t>Diseño de Arquitectura del SAP (Solución de Automatización de Pruebas)</a:t>
            </a:r>
          </a:p>
          <a:p>
            <a:r>
              <a:rPr lang="es-MX" sz="1600" b="1" dirty="0"/>
              <a:t>Redes</a:t>
            </a:r>
          </a:p>
          <a:p>
            <a:pPr marL="285750" indent="-285750">
              <a:buFontTx/>
              <a:buChar char="-"/>
            </a:pPr>
            <a:r>
              <a:rPr lang="es-PE" sz="1500" dirty="0"/>
              <a:t>Habilitación de permisos de red y/o conectividad entre componentes.</a:t>
            </a:r>
          </a:p>
          <a:p>
            <a:r>
              <a:rPr lang="es-MX" sz="1600" b="1" dirty="0"/>
              <a:t>Desarrollo</a:t>
            </a:r>
            <a:endParaRPr lang="es-PE" sz="1600" b="1" dirty="0"/>
          </a:p>
          <a:p>
            <a:pPr marL="285750" indent="-285750">
              <a:buFontTx/>
              <a:buChar char="-"/>
            </a:pPr>
            <a:r>
              <a:rPr lang="es-PE" sz="1500" dirty="0"/>
              <a:t>Usuarios con permisos para instalar y configurar en los servidores </a:t>
            </a:r>
          </a:p>
          <a:p>
            <a:pPr marL="285750" indent="-285750">
              <a:buFontTx/>
              <a:buChar char="-"/>
            </a:pPr>
            <a:r>
              <a:rPr lang="es-ES" sz="1500" dirty="0"/>
              <a:t>Definición de Matriz de Accesos</a:t>
            </a:r>
          </a:p>
          <a:p>
            <a:pPr marL="285750" indent="-285750">
              <a:buFontTx/>
              <a:buChar char="-"/>
            </a:pPr>
            <a:r>
              <a:rPr lang="es-ES" sz="1500" dirty="0"/>
              <a:t>Coordinación ante problemas con el SSP (Sistema Sujeto a Prueba)</a:t>
            </a:r>
          </a:p>
          <a:p>
            <a:r>
              <a:rPr lang="es-MX" sz="1600" b="1" dirty="0"/>
              <a:t>Producción</a:t>
            </a:r>
          </a:p>
          <a:p>
            <a:pPr marL="285750" indent="-285750">
              <a:buFontTx/>
              <a:buChar char="-"/>
            </a:pPr>
            <a:r>
              <a:rPr lang="es-PE" sz="1500" dirty="0"/>
              <a:t>Aprovisionamiento de la Infraestructura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BB12B29E-A585-45A4-B302-5CD636747B8F}"/>
              </a:ext>
            </a:extLst>
          </p:cNvPr>
          <p:cNvCxnSpPr>
            <a:cxnSpLocks/>
          </p:cNvCxnSpPr>
          <p:nvPr/>
        </p:nvCxnSpPr>
        <p:spPr>
          <a:xfrm flipH="1" flipV="1">
            <a:off x="293997" y="4155555"/>
            <a:ext cx="6131987" cy="0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6" name="Imagen 45">
            <a:extLst>
              <a:ext uri="{FF2B5EF4-FFF2-40B4-BE49-F238E27FC236}">
                <a16:creationId xmlns:a16="http://schemas.microsoft.com/office/drawing/2014/main" id="{14DEB306-089A-4FA9-B9B6-3D6643CBE2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250" y="1778827"/>
            <a:ext cx="976779" cy="812021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8B816293-014B-46D7-9B6F-52EA42F9FCD7}"/>
              </a:ext>
            </a:extLst>
          </p:cNvPr>
          <p:cNvSpPr txBox="1"/>
          <p:nvPr/>
        </p:nvSpPr>
        <p:spPr>
          <a:xfrm>
            <a:off x="395111" y="2538618"/>
            <a:ext cx="1069248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/>
            </a:lvl1pPr>
          </a:lstStyle>
          <a:p>
            <a:pPr algn="ctr"/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Calidad</a:t>
            </a:r>
          </a:p>
        </p:txBody>
      </p:sp>
      <p:pic>
        <p:nvPicPr>
          <p:cNvPr id="55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A89D5658-77BE-4793-AE64-E788D23F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89" y="5965710"/>
            <a:ext cx="863100" cy="21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12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Riesgos iniciales del Servicio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PE" b="1" dirty="0"/>
              <a:t>9</a:t>
            </a:r>
          </a:p>
        </p:txBody>
      </p:sp>
      <p:graphicFrame>
        <p:nvGraphicFramePr>
          <p:cNvPr id="31" name="4 Marcador de contenido">
            <a:extLst>
              <a:ext uri="{FF2B5EF4-FFF2-40B4-BE49-F238E27FC236}">
                <a16:creationId xmlns:a16="http://schemas.microsoft.com/office/drawing/2014/main" id="{C2ABE067-F86C-4A60-B62B-411841281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26257"/>
              </p:ext>
            </p:extLst>
          </p:nvPr>
        </p:nvGraphicFramePr>
        <p:xfrm>
          <a:off x="1160965" y="1806476"/>
          <a:ext cx="9557311" cy="426438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461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9657">
                <a:tc>
                  <a:txBody>
                    <a:bodyPr/>
                    <a:lstStyle/>
                    <a:p>
                      <a:pPr algn="ctr" fontAlgn="b"/>
                      <a:r>
                        <a:rPr lang="es-PE" sz="1600" u="none" strike="noStrike" dirty="0">
                          <a:effectLst/>
                        </a:rPr>
                        <a:t>Riesgo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600" u="none" strike="noStrike" dirty="0">
                          <a:effectLst/>
                        </a:rPr>
                        <a:t>Afecta a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600" u="none" strike="noStrike" dirty="0">
                          <a:effectLst/>
                        </a:rPr>
                        <a:t>Probabilidad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600" u="none" strike="noStrike" dirty="0">
                          <a:effectLst/>
                        </a:rPr>
                        <a:t>Impacto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946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Ausencia y/o entrega de documentación del cliente (proceso QA, diseño de pruebas funcionales, arquitectura de las aplicaciones)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Tiempo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Alta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Alto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946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u="none" strike="noStrike" dirty="0">
                          <a:effectLst/>
                        </a:rPr>
                        <a:t>Entrega de hardware,</a:t>
                      </a:r>
                      <a:r>
                        <a:rPr lang="es-PE" sz="1400" u="none" strike="noStrike" baseline="0" dirty="0">
                          <a:effectLst/>
                        </a:rPr>
                        <a:t> software y accesos </a:t>
                      </a:r>
                      <a:r>
                        <a:rPr lang="es-PE" sz="1400" u="none" strike="noStrike" dirty="0">
                          <a:effectLst/>
                        </a:rPr>
                        <a:t>necesarios fuera de las fechas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Tiempo 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Alta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Alto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946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u="none" strike="noStrike" dirty="0">
                          <a:effectLst/>
                        </a:rPr>
                        <a:t>No contar con el personal clave del cliente en las reuniones de trabajo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Tiempo y calidad 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Baja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Medio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946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u="none" strike="noStrike" dirty="0">
                          <a:effectLst/>
                        </a:rPr>
                        <a:t>Ausencia/Rotación del equipo Tsoft asignado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Tiempo</a:t>
                      </a:r>
                      <a:r>
                        <a:rPr lang="es-PE" sz="1400" u="none" strike="noStrike" baseline="0" dirty="0">
                          <a:effectLst/>
                        </a:rPr>
                        <a:t> </a:t>
                      </a:r>
                      <a:r>
                        <a:rPr lang="es-PE" sz="1400" u="none" strike="noStrike" dirty="0">
                          <a:effectLst/>
                        </a:rPr>
                        <a:t>y</a:t>
                      </a:r>
                      <a:r>
                        <a:rPr lang="es-PE" sz="1400" u="none" strike="noStrike" baseline="0" dirty="0">
                          <a:effectLst/>
                        </a:rPr>
                        <a:t> </a:t>
                      </a:r>
                      <a:r>
                        <a:rPr lang="es-PE" sz="1400" u="none" strike="noStrike" dirty="0">
                          <a:effectLst/>
                        </a:rPr>
                        <a:t>calidad 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Baja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Alto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946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Complejidad técnica para ejecutar la práctica de automatización (SUT no está listo para ser automatizado, se requiere licencias por la tecnología, entre otras)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Tiempo, calidad y presupuesto 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Baja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u="none" strike="noStrike" dirty="0">
                          <a:effectLst/>
                        </a:rPr>
                        <a:t>Alto</a:t>
                      </a:r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9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Próximos pasos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b="1" dirty="0"/>
              <a:t>10</a:t>
            </a:r>
            <a:endParaRPr lang="es-PE" b="1" dirty="0"/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51A3EE2F-B54B-49B9-8977-614CECA9F9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888386"/>
              </p:ext>
            </p:extLst>
          </p:nvPr>
        </p:nvGraphicFramePr>
        <p:xfrm>
          <a:off x="813452" y="1519738"/>
          <a:ext cx="10093359" cy="5060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74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Próximos pasos : Planificación EAN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b="1" dirty="0"/>
              <a:t>10</a:t>
            </a:r>
            <a:endParaRPr lang="es-PE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70DA2D1-97BE-452A-B137-83ADFACE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39" y="1938868"/>
            <a:ext cx="9765322" cy="403013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17490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Encuesta de Satisfacción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PE" b="1" dirty="0"/>
              <a:t>11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970683B-FEF2-4C75-BC90-42ECDC54ADD6}"/>
              </a:ext>
            </a:extLst>
          </p:cNvPr>
          <p:cNvSpPr/>
          <p:nvPr/>
        </p:nvSpPr>
        <p:spPr>
          <a:xfrm>
            <a:off x="443111" y="1633227"/>
            <a:ext cx="689872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1600" dirty="0"/>
              <a:t>Encuestas de satisfacción del proyecto/servicio. </a:t>
            </a:r>
          </a:p>
          <a:p>
            <a:pPr algn="just"/>
            <a:r>
              <a:rPr lang="es-AR" sz="1600" dirty="0"/>
              <a:t>Miden:</a:t>
            </a:r>
          </a:p>
          <a:p>
            <a:pPr lvl="1"/>
            <a:r>
              <a:rPr lang="es-PE" sz="1600" dirty="0"/>
              <a:t>Opinión sobre la empresa</a:t>
            </a:r>
          </a:p>
          <a:p>
            <a:pPr lvl="1"/>
            <a:r>
              <a:rPr lang="es-PE" sz="1600" dirty="0"/>
              <a:t>Satisfacción en general</a:t>
            </a:r>
          </a:p>
          <a:p>
            <a:pPr lvl="1"/>
            <a:r>
              <a:rPr lang="es-PE" sz="1600" dirty="0"/>
              <a:t>Evaluación de la entrega del servicio</a:t>
            </a:r>
          </a:p>
          <a:p>
            <a:pPr lvl="2"/>
            <a:r>
              <a:rPr lang="es-PE" sz="1400" dirty="0"/>
              <a:t>Cumplimiento de sus expectativas</a:t>
            </a:r>
          </a:p>
          <a:p>
            <a:pPr lvl="2"/>
            <a:r>
              <a:rPr lang="es-PE" sz="1400" dirty="0"/>
              <a:t>Entendimiento de su negocio</a:t>
            </a:r>
          </a:p>
          <a:p>
            <a:pPr lvl="2"/>
            <a:r>
              <a:rPr lang="es-PE" sz="1400" dirty="0"/>
              <a:t>Plazos de entrega</a:t>
            </a:r>
          </a:p>
          <a:p>
            <a:pPr lvl="2"/>
            <a:r>
              <a:rPr lang="es-PE" sz="1400" dirty="0"/>
              <a:t>Gestión del Líder</a:t>
            </a:r>
          </a:p>
          <a:p>
            <a:pPr lvl="2"/>
            <a:r>
              <a:rPr lang="es-PE" sz="1400" dirty="0"/>
              <a:t>Desempeño en la resolución de problemas</a:t>
            </a:r>
          </a:p>
          <a:p>
            <a:pPr lvl="2"/>
            <a:r>
              <a:rPr lang="es-PE" sz="1400" dirty="0"/>
              <a:t>Innovación/valor agregado</a:t>
            </a:r>
          </a:p>
          <a:p>
            <a:pPr lvl="2"/>
            <a:r>
              <a:rPr lang="es-PE" sz="1400" dirty="0"/>
              <a:t>Trato personal</a:t>
            </a:r>
          </a:p>
          <a:p>
            <a:pPr lvl="1"/>
            <a:r>
              <a:rPr lang="es-PE" sz="1600" dirty="0"/>
              <a:t>Evaluación del área comercial</a:t>
            </a:r>
          </a:p>
          <a:p>
            <a:pPr lvl="2"/>
            <a:r>
              <a:rPr lang="es-PE" sz="1400" dirty="0"/>
              <a:t>Entendimiento de sus necesidades y requerimientos</a:t>
            </a:r>
          </a:p>
          <a:p>
            <a:pPr lvl="2"/>
            <a:r>
              <a:rPr lang="es-PE" sz="1400" dirty="0"/>
              <a:t>Calidad de la respuesta ante consultas técnicas</a:t>
            </a:r>
          </a:p>
          <a:p>
            <a:pPr lvl="2"/>
            <a:r>
              <a:rPr lang="es-PE" sz="1400" dirty="0"/>
              <a:t>Tiempo de respuesta</a:t>
            </a:r>
          </a:p>
          <a:p>
            <a:pPr lvl="2"/>
            <a:r>
              <a:rPr lang="es-PE" sz="1400" dirty="0"/>
              <a:t>Frecuencia de visitas del comercial</a:t>
            </a:r>
          </a:p>
          <a:p>
            <a:pPr lvl="2"/>
            <a:r>
              <a:rPr lang="es-PE" sz="1400" dirty="0"/>
              <a:t>Nivel de compromiso asumido</a:t>
            </a:r>
          </a:p>
          <a:p>
            <a:pPr lvl="2"/>
            <a:r>
              <a:rPr lang="es-PE" sz="1400" dirty="0"/>
              <a:t>Trato personal</a:t>
            </a:r>
          </a:p>
          <a:p>
            <a:pPr lvl="1"/>
            <a:r>
              <a:rPr lang="es-PE" sz="1600" dirty="0"/>
              <a:t>Generación de Valor al Cliente</a:t>
            </a:r>
          </a:p>
        </p:txBody>
      </p:sp>
      <p:pic>
        <p:nvPicPr>
          <p:cNvPr id="8" name="Imagen 7" descr="Imagen que contiene camino, exterior, sostener, pequeño&#10;&#10;Descripción generada automáticamente">
            <a:extLst>
              <a:ext uri="{FF2B5EF4-FFF2-40B4-BE49-F238E27FC236}">
                <a16:creationId xmlns:a16="http://schemas.microsoft.com/office/drawing/2014/main" id="{5D77565A-C753-436C-921F-F8F8884E18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r="25956"/>
          <a:stretch/>
        </p:blipFill>
        <p:spPr>
          <a:xfrm>
            <a:off x="9037468" y="1292699"/>
            <a:ext cx="3154531" cy="556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2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81F2A895-4B78-481E-9D80-D68CD5D72A59}"/>
              </a:ext>
            </a:extLst>
          </p:cNvPr>
          <p:cNvSpPr txBox="1">
            <a:spLocks/>
          </p:cNvSpPr>
          <p:nvPr/>
        </p:nvSpPr>
        <p:spPr>
          <a:xfrm>
            <a:off x="1495711" y="2228230"/>
            <a:ext cx="9200579" cy="9858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s-ES_tradn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000"/>
              </a:lnSpc>
            </a:pPr>
            <a:r>
              <a:rPr lang="es-ES" sz="8000" dirty="0">
                <a:ln>
                  <a:solidFill>
                    <a:schemeClr val="bg1"/>
                  </a:solidFill>
                </a:ln>
                <a:noFill/>
                <a:latin typeface="Roboto" panose="02000000000000000000" pitchFamily="2" charset="0"/>
                <a:ea typeface="Roboto" panose="02000000000000000000" pitchFamily="2" charset="0"/>
              </a:rPr>
              <a:t>MUCHAS GRACIAS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5566128" y="3697120"/>
            <a:ext cx="1059744" cy="8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5B7060-33FA-4959-B29B-923EFCC22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87" y="5680074"/>
            <a:ext cx="4143022" cy="857956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F41AFE11-117E-4606-847A-521B19BCBE3F}"/>
              </a:ext>
            </a:extLst>
          </p:cNvPr>
          <p:cNvGrpSpPr/>
          <p:nvPr/>
        </p:nvGrpSpPr>
        <p:grpSpPr>
          <a:xfrm>
            <a:off x="589855" y="5809343"/>
            <a:ext cx="2525091" cy="646331"/>
            <a:chOff x="589855" y="5809343"/>
            <a:chExt cx="2525091" cy="646331"/>
          </a:xfrm>
        </p:grpSpPr>
        <p:sp>
          <p:nvSpPr>
            <p:cNvPr id="5" name="CuadroTexto 4"/>
            <p:cNvSpPr txBox="1"/>
            <p:nvPr/>
          </p:nvSpPr>
          <p:spPr>
            <a:xfrm>
              <a:off x="589855" y="5809343"/>
              <a:ext cx="2525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err="1">
                  <a:solidFill>
                    <a:srgbClr val="343434"/>
                  </a:solidFill>
                  <a:latin typeface="Nunito Sans" charset="0"/>
                  <a:ea typeface="Nunito Sans" charset="0"/>
                  <a:cs typeface="Nunito Sans" charset="0"/>
                </a:rPr>
                <a:t>Follow</a:t>
              </a:r>
              <a:r>
                <a:rPr lang="es-ES_tradnl" dirty="0">
                  <a:solidFill>
                    <a:srgbClr val="343434"/>
                  </a:solidFill>
                  <a:latin typeface="Nunito Sans" charset="0"/>
                  <a:ea typeface="Nunito Sans" charset="0"/>
                  <a:cs typeface="Nunito Sans" charset="0"/>
                </a:rPr>
                <a:t> </a:t>
              </a:r>
              <a:r>
                <a:rPr lang="es-ES_tradnl" dirty="0" err="1">
                  <a:solidFill>
                    <a:srgbClr val="343434"/>
                  </a:solidFill>
                  <a:latin typeface="Nunito Sans" charset="0"/>
                  <a:ea typeface="Nunito Sans" charset="0"/>
                  <a:cs typeface="Nunito Sans" charset="0"/>
                </a:rPr>
                <a:t>us</a:t>
              </a:r>
              <a:endParaRPr lang="es-ES_tradnl" dirty="0">
                <a:solidFill>
                  <a:srgbClr val="343434"/>
                </a:solidFill>
                <a:latin typeface="Nunito Sans" charset="0"/>
                <a:ea typeface="Nunito Sans" charset="0"/>
                <a:cs typeface="Nunito Sans" charset="0"/>
              </a:endParaRPr>
            </a:p>
            <a:p>
              <a:r>
                <a:rPr lang="es-ES_tradnl" dirty="0" err="1">
                  <a:solidFill>
                    <a:srgbClr val="343434"/>
                  </a:solidFill>
                  <a:latin typeface="Nunito Sans" charset="0"/>
                  <a:ea typeface="Nunito Sans" charset="0"/>
                  <a:cs typeface="Nunito Sans" charset="0"/>
                </a:rPr>
                <a:t>www.tsoftglobal.com</a:t>
              </a:r>
              <a:endParaRPr lang="es-ES_tradnl" dirty="0">
                <a:solidFill>
                  <a:srgbClr val="343434"/>
                </a:solidFill>
                <a:latin typeface="Nunito Sans" charset="0"/>
                <a:ea typeface="Nunito Sans" charset="0"/>
                <a:cs typeface="Nunito Sans" charset="0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804A08B-247D-40F2-97AD-090E2E577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5006" y="5816932"/>
              <a:ext cx="289769" cy="289769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670C7B4A-7657-424C-8DB7-6174705B9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7254" y="5816931"/>
              <a:ext cx="289770" cy="289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55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934768" y="473812"/>
            <a:ext cx="5811104" cy="587912"/>
          </a:xfrm>
        </p:spPr>
        <p:txBody>
          <a:bodyPr>
            <a:normAutofit fontScale="90000"/>
          </a:bodyPr>
          <a:lstStyle/>
          <a:p>
            <a:r>
              <a:rPr lang="es-AR" dirty="0">
                <a:solidFill>
                  <a:srgbClr val="282A2B"/>
                </a:solidFill>
                <a:latin typeface="Roboto Slab" pitchFamily="2" charset="0"/>
                <a:ea typeface="Roboto Slab" pitchFamily="2" charset="0"/>
              </a:rPr>
              <a:t>Agenda</a:t>
            </a: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934768" y="1278611"/>
            <a:ext cx="5811104" cy="545041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Introducción</a:t>
            </a:r>
          </a:p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Objetivo</a:t>
            </a:r>
            <a:endParaRPr lang="es-AR" sz="1400" dirty="0">
              <a:solidFill>
                <a:srgbClr val="282A2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Alcance</a:t>
            </a:r>
          </a:p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4. Entregables</a:t>
            </a:r>
          </a:p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5. Equipo de trabajo y Gestión de Comunicación</a:t>
            </a:r>
          </a:p>
          <a:p>
            <a:pPr>
              <a:lnSpc>
                <a:spcPct val="200000"/>
              </a:lnSpc>
            </a:pPr>
            <a:r>
              <a:rPr lang="es-AR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6. Macro Plan del Proyecto </a:t>
            </a:r>
          </a:p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7. Proceso de atención</a:t>
            </a:r>
          </a:p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8. Recursos necesarios para la ejecución</a:t>
            </a:r>
          </a:p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9. Riesgos iniciales</a:t>
            </a:r>
          </a:p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10. Próximos pasos</a:t>
            </a:r>
          </a:p>
          <a:p>
            <a:pPr>
              <a:lnSpc>
                <a:spcPct val="200000"/>
              </a:lnSpc>
            </a:pPr>
            <a:r>
              <a:rPr lang="es-AR" sz="1400" b="1" dirty="0">
                <a:solidFill>
                  <a:srgbClr val="282A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11. Encuesta</a:t>
            </a:r>
          </a:p>
          <a:p>
            <a:pPr>
              <a:lnSpc>
                <a:spcPct val="200000"/>
              </a:lnSpc>
            </a:pPr>
            <a:endParaRPr lang="es-AR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200000"/>
              </a:lnSpc>
            </a:pPr>
            <a:endParaRPr lang="es-AR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18" y="1240"/>
            <a:ext cx="4668982" cy="686937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7523018" y="0"/>
            <a:ext cx="4668982" cy="6871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7B9582D-A112-4C7F-93A4-0C09E7A2E8E8}"/>
              </a:ext>
            </a:extLst>
          </p:cNvPr>
          <p:cNvCxnSpPr/>
          <p:nvPr/>
        </p:nvCxnSpPr>
        <p:spPr>
          <a:xfrm>
            <a:off x="1066746" y="5166107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10CBFD3-DACF-44F6-93C6-2D1DA8D81775}"/>
              </a:ext>
            </a:extLst>
          </p:cNvPr>
          <p:cNvCxnSpPr/>
          <p:nvPr/>
        </p:nvCxnSpPr>
        <p:spPr>
          <a:xfrm>
            <a:off x="1066746" y="1802309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B3332E96-5E08-4047-B016-759D25A437A3}"/>
              </a:ext>
            </a:extLst>
          </p:cNvPr>
          <p:cNvCxnSpPr/>
          <p:nvPr/>
        </p:nvCxnSpPr>
        <p:spPr>
          <a:xfrm>
            <a:off x="1066746" y="2256367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BDFC146-DB99-49F5-94A7-AB3E56EA5D21}"/>
              </a:ext>
            </a:extLst>
          </p:cNvPr>
          <p:cNvCxnSpPr/>
          <p:nvPr/>
        </p:nvCxnSpPr>
        <p:spPr>
          <a:xfrm>
            <a:off x="1066746" y="2765415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EC172F7-2B78-4324-A7A5-BBF0BDB85879}"/>
              </a:ext>
            </a:extLst>
          </p:cNvPr>
          <p:cNvCxnSpPr/>
          <p:nvPr/>
        </p:nvCxnSpPr>
        <p:spPr>
          <a:xfrm>
            <a:off x="1066746" y="3258969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4D0D441-AD16-4092-904C-3CD37C573572}"/>
              </a:ext>
            </a:extLst>
          </p:cNvPr>
          <p:cNvCxnSpPr/>
          <p:nvPr/>
        </p:nvCxnSpPr>
        <p:spPr>
          <a:xfrm>
            <a:off x="1066746" y="3764655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E918D1D-4E7D-421F-81CF-FD945B81735F}"/>
              </a:ext>
            </a:extLst>
          </p:cNvPr>
          <p:cNvCxnSpPr/>
          <p:nvPr/>
        </p:nvCxnSpPr>
        <p:spPr>
          <a:xfrm>
            <a:off x="1066746" y="4229929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8B30426-194B-4469-A4F9-CCD376BC1351}"/>
              </a:ext>
            </a:extLst>
          </p:cNvPr>
          <p:cNvCxnSpPr/>
          <p:nvPr/>
        </p:nvCxnSpPr>
        <p:spPr>
          <a:xfrm>
            <a:off x="1066746" y="5640589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8D09BE3-E6A8-41CE-8538-0574617D1E9E}"/>
              </a:ext>
            </a:extLst>
          </p:cNvPr>
          <p:cNvCxnSpPr/>
          <p:nvPr/>
        </p:nvCxnSpPr>
        <p:spPr>
          <a:xfrm>
            <a:off x="1066746" y="6140210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593DED3-66B4-4B78-9DCA-F838FF57045D}"/>
              </a:ext>
            </a:extLst>
          </p:cNvPr>
          <p:cNvCxnSpPr/>
          <p:nvPr/>
        </p:nvCxnSpPr>
        <p:spPr>
          <a:xfrm>
            <a:off x="1041701" y="4674560"/>
            <a:ext cx="55972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4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Introducción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b="1"/>
              <a:t>1</a:t>
            </a:r>
            <a:endParaRPr lang="es-PE" b="1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F76AF3-9B6B-4C04-A43E-5059D44674A2}"/>
              </a:ext>
            </a:extLst>
          </p:cNvPr>
          <p:cNvSpPr txBox="1"/>
          <p:nvPr/>
        </p:nvSpPr>
        <p:spPr>
          <a:xfrm>
            <a:off x="530634" y="1836534"/>
            <a:ext cx="8277726" cy="3744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s-PE" sz="1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búsqueda de la </a:t>
            </a:r>
            <a:r>
              <a:rPr lang="es-PE" sz="1600" b="1" i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optimización de los procesos de pruebas </a:t>
            </a:r>
            <a:r>
              <a:rPr lang="es-PE" sz="1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 un desafío al cual se están enfrentando diferentes organizaciones, por lo que una de las alternativas prioritarias que cubre dicha necesidad, es el incluir prácticas de </a:t>
            </a:r>
            <a:r>
              <a:rPr lang="es-PE" sz="1600" b="1" i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Automatización de Pruebas Funcionales </a:t>
            </a:r>
            <a:r>
              <a:rPr lang="es-PE" sz="1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dentro de su ciclo de vida del producto de software (SDLC), con el fin de maximizar sus beneficios, t</a:t>
            </a:r>
            <a:r>
              <a:rPr lang="es-AR" sz="1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ales como, </a:t>
            </a:r>
            <a:r>
              <a:rPr lang="es-AR" sz="1600" b="1" i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aminorar el time-</a:t>
            </a:r>
            <a:r>
              <a:rPr lang="es-AR" sz="1600" b="1" i="1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es-AR" sz="1600" b="1" i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s-AR" sz="1600" b="1" i="1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market</a:t>
            </a:r>
            <a:r>
              <a:rPr lang="es-AR" sz="1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s-AR" sz="1600" b="1" i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reducir el esfuerzo </a:t>
            </a:r>
            <a:r>
              <a:rPr lang="es-AR" sz="1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manual al ejecutar pruebas y entregar sus productos de software con </a:t>
            </a:r>
            <a:r>
              <a:rPr lang="es-AR" sz="1600" b="1" i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mayor calidad</a:t>
            </a:r>
            <a:r>
              <a:rPr lang="es-AR" sz="1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gracias al aumento de </a:t>
            </a:r>
            <a:r>
              <a:rPr lang="es-AR" sz="1600" b="1" i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cobertura de pruebas.</a:t>
            </a:r>
          </a:p>
          <a:p>
            <a:pPr lvl="0" algn="just">
              <a:lnSpc>
                <a:spcPct val="150000"/>
              </a:lnSpc>
              <a:defRPr/>
            </a:pPr>
            <a:endParaRPr lang="es-PE" sz="1600" b="1" i="1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s-AR" sz="1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la actualidad, </a:t>
            </a:r>
            <a:r>
              <a:rPr lang="es-AR" sz="1600" dirty="0" err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Niubiz</a:t>
            </a:r>
            <a:r>
              <a:rPr lang="es-AR" sz="16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desde ahora llamado El cliente, no es ajeno a dicha necesidad por lo que actualmente solicita dichos servicios.</a:t>
            </a:r>
            <a:endParaRPr lang="es-ES" sz="16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Imagen 9" descr="Un reloj de pulsera&#10;&#10;Descripción generada automáticamente con confianza media">
            <a:extLst>
              <a:ext uri="{FF2B5EF4-FFF2-40B4-BE49-F238E27FC236}">
                <a16:creationId xmlns:a16="http://schemas.microsoft.com/office/drawing/2014/main" id="{01A08A57-BAC2-401A-8AED-59AB28C13B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0" r="11341"/>
          <a:stretch/>
        </p:blipFill>
        <p:spPr>
          <a:xfrm>
            <a:off x="9458477" y="1265294"/>
            <a:ext cx="2733523" cy="55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Objetivo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PE" b="1" dirty="0"/>
              <a:t>2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5082300-A58D-4311-9395-FED8F57463BC}"/>
              </a:ext>
            </a:extLst>
          </p:cNvPr>
          <p:cNvSpPr txBox="1">
            <a:spLocks/>
          </p:cNvSpPr>
          <p:nvPr/>
        </p:nvSpPr>
        <p:spPr>
          <a:xfrm>
            <a:off x="719091" y="1932007"/>
            <a:ext cx="10733103" cy="3882865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0" tIns="0" rIns="0" bIns="0" rtlCol="0" anchor="ctr">
            <a:noAutofit/>
          </a:bodyPr>
          <a:lstStyle/>
          <a:p>
            <a:pPr marL="285750" indent="-285750" defTabSz="914363">
              <a:spcBef>
                <a:spcPct val="20000"/>
              </a:spcBef>
              <a:buClr>
                <a:srgbClr val="77777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s-P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Profesionalizar la práctica de automatización en la organización.</a:t>
            </a:r>
          </a:p>
          <a:p>
            <a:pPr marL="285750" indent="-285750" defTabSz="914363">
              <a:spcBef>
                <a:spcPct val="20000"/>
              </a:spcBef>
              <a:buClr>
                <a:srgbClr val="77777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s-P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Desplegar </a:t>
            </a: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adecuada estrategia de desarrollo, mantenimiento y ejecución </a:t>
            </a:r>
            <a:r>
              <a:rPr lang="es-P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automatización de pruebas, sostenible en el tiempo.</a:t>
            </a:r>
          </a:p>
          <a:p>
            <a:pPr marL="285750" indent="-285750" defTabSz="914363">
              <a:spcBef>
                <a:spcPct val="20000"/>
              </a:spcBef>
              <a:buClr>
                <a:srgbClr val="77777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Habilitar los beneficios de la automatización de pruebas, tales como:</a:t>
            </a:r>
          </a:p>
          <a:p>
            <a:pPr marL="742950" lvl="1" indent="-285750" defTabSz="914363">
              <a:spcBef>
                <a:spcPct val="20000"/>
              </a:spcBef>
              <a:buClr>
                <a:srgbClr val="777777"/>
              </a:buClr>
              <a:buSzPct val="130000"/>
              <a:buFont typeface="Wingdings" panose="05000000000000000000" pitchFamily="2" charset="2"/>
              <a:buChar char="ü"/>
              <a:defRPr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Aminorar el time-</a:t>
            </a:r>
            <a:r>
              <a:rPr lang="es-P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P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la salida a producción de los productos de software.</a:t>
            </a:r>
          </a:p>
          <a:p>
            <a:pPr marL="742950" lvl="1" indent="-285750" defTabSz="914363">
              <a:spcBef>
                <a:spcPct val="20000"/>
              </a:spcBef>
              <a:buClr>
                <a:srgbClr val="777777"/>
              </a:buClr>
              <a:buSzPct val="130000"/>
              <a:buFont typeface="Wingdings" panose="05000000000000000000" pitchFamily="2" charset="2"/>
              <a:buChar char="ü"/>
              <a:defRPr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Ofrecer mayor cobertura de pruebas.</a:t>
            </a:r>
          </a:p>
          <a:p>
            <a:pPr marL="742950" lvl="1" indent="-285750" defTabSz="914363">
              <a:spcBef>
                <a:spcPct val="20000"/>
              </a:spcBef>
              <a:buClr>
                <a:srgbClr val="777777"/>
              </a:buClr>
              <a:buSzPct val="130000"/>
              <a:buFont typeface="Wingdings" panose="05000000000000000000" pitchFamily="2" charset="2"/>
              <a:buChar char="ü"/>
              <a:defRPr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Eficiencia en el uso inteligentes de esfuerzo en pruebas funcionales.</a:t>
            </a:r>
          </a:p>
          <a:p>
            <a:pPr marL="742950" lvl="1" indent="-285750" defTabSz="914363">
              <a:spcBef>
                <a:spcPct val="20000"/>
              </a:spcBef>
              <a:buClr>
                <a:srgbClr val="777777"/>
              </a:buClr>
              <a:buSzPct val="130000"/>
              <a:buFont typeface="Wingdings" panose="05000000000000000000" pitchFamily="2" charset="2"/>
              <a:buChar char="ü"/>
              <a:defRPr/>
            </a:pPr>
            <a:r>
              <a:rPr lang="es-P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Disminuir el riesgo de fallo de las aplicaciones de software en ambientes productivos. </a:t>
            </a:r>
          </a:p>
        </p:txBody>
      </p:sp>
    </p:spTree>
    <p:extLst>
      <p:ext uri="{BB962C8B-B14F-4D97-AF65-F5344CB8AC3E}">
        <p14:creationId xmlns:p14="http://schemas.microsoft.com/office/powerpoint/2010/main" val="171690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Alcance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PE" b="1" dirty="0"/>
              <a:t>3</a:t>
            </a:r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9F0590CA-4123-4DA4-992D-E8F8265C1E2D}"/>
              </a:ext>
            </a:extLst>
          </p:cNvPr>
          <p:cNvSpPr/>
          <p:nvPr/>
        </p:nvSpPr>
        <p:spPr>
          <a:xfrm>
            <a:off x="1402478" y="5132243"/>
            <a:ext cx="8982029" cy="1376549"/>
          </a:xfrm>
          <a:custGeom>
            <a:avLst/>
            <a:gdLst>
              <a:gd name="connsiteX0" fmla="*/ 0 w 8416032"/>
              <a:gd name="connsiteY0" fmla="*/ 0 h 1200386"/>
              <a:gd name="connsiteX1" fmla="*/ 8416032 w 8416032"/>
              <a:gd name="connsiteY1" fmla="*/ 0 h 1200386"/>
              <a:gd name="connsiteX2" fmla="*/ 8416032 w 8416032"/>
              <a:gd name="connsiteY2" fmla="*/ 1200386 h 1200386"/>
              <a:gd name="connsiteX3" fmla="*/ 0 w 8416032"/>
              <a:gd name="connsiteY3" fmla="*/ 1200386 h 1200386"/>
              <a:gd name="connsiteX4" fmla="*/ 0 w 8416032"/>
              <a:gd name="connsiteY4" fmla="*/ 0 h 120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6032" h="1200386">
                <a:moveTo>
                  <a:pt x="0" y="0"/>
                </a:moveTo>
                <a:lnTo>
                  <a:pt x="8416032" y="0"/>
                </a:lnTo>
                <a:lnTo>
                  <a:pt x="8416032" y="1200386"/>
                </a:lnTo>
                <a:lnTo>
                  <a:pt x="0" y="12003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3178" tIns="395732" rIns="653178" bIns="135128" numCol="1" spcCol="1270" anchor="t" anchorCtr="0">
            <a:noAutofit/>
          </a:bodyPr>
          <a:lstStyle/>
          <a:p>
            <a:pPr marL="171450" lvl="1" indent="-171450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ES" dirty="0"/>
              <a:t>Arquitectura base de automatización </a:t>
            </a:r>
            <a:r>
              <a:rPr lang="es-AR" altLang="ko-KR" dirty="0"/>
              <a:t>con el fin de que los activos generados sean mantenibles, escalables, flexibles y  reutilizables y accesibles</a:t>
            </a:r>
            <a:endParaRPr lang="es-ES" dirty="0"/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ES" b="0" kern="1200" dirty="0"/>
              <a:t>Implementación de los componentes de la solución de automatización.</a:t>
            </a:r>
            <a:endParaRPr lang="es-MX" b="0" kern="1200" dirty="0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809FB980-3068-4F75-96DF-344CD3B96139}"/>
              </a:ext>
            </a:extLst>
          </p:cNvPr>
          <p:cNvSpPr/>
          <p:nvPr/>
        </p:nvSpPr>
        <p:spPr>
          <a:xfrm>
            <a:off x="1823280" y="4851804"/>
            <a:ext cx="7510510" cy="560880"/>
          </a:xfrm>
          <a:custGeom>
            <a:avLst/>
            <a:gdLst>
              <a:gd name="connsiteX0" fmla="*/ 0 w 5003120"/>
              <a:gd name="connsiteY0" fmla="*/ 93482 h 560880"/>
              <a:gd name="connsiteX1" fmla="*/ 93482 w 5003120"/>
              <a:gd name="connsiteY1" fmla="*/ 0 h 560880"/>
              <a:gd name="connsiteX2" fmla="*/ 4909638 w 5003120"/>
              <a:gd name="connsiteY2" fmla="*/ 0 h 560880"/>
              <a:gd name="connsiteX3" fmla="*/ 5003120 w 5003120"/>
              <a:gd name="connsiteY3" fmla="*/ 93482 h 560880"/>
              <a:gd name="connsiteX4" fmla="*/ 5003120 w 5003120"/>
              <a:gd name="connsiteY4" fmla="*/ 467398 h 560880"/>
              <a:gd name="connsiteX5" fmla="*/ 4909638 w 5003120"/>
              <a:gd name="connsiteY5" fmla="*/ 560880 h 560880"/>
              <a:gd name="connsiteX6" fmla="*/ 93482 w 5003120"/>
              <a:gd name="connsiteY6" fmla="*/ 560880 h 560880"/>
              <a:gd name="connsiteX7" fmla="*/ 0 w 5003120"/>
              <a:gd name="connsiteY7" fmla="*/ 467398 h 560880"/>
              <a:gd name="connsiteX8" fmla="*/ 0 w 5003120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120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4909638" y="0"/>
                </a:lnTo>
                <a:cubicBezTo>
                  <a:pt x="4961267" y="0"/>
                  <a:pt x="5003120" y="41853"/>
                  <a:pt x="5003120" y="93482"/>
                </a:cubicBezTo>
                <a:lnTo>
                  <a:pt x="5003120" y="467398"/>
                </a:lnTo>
                <a:cubicBezTo>
                  <a:pt x="5003120" y="519027"/>
                  <a:pt x="4961267" y="560880"/>
                  <a:pt x="4909638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054" tIns="27380" rIns="250054" bIns="2738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1900" kern="1200" dirty="0"/>
              <a:t>Diseño e Implementación de la Solución de Automatización de Pruebas</a:t>
            </a: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A47C4D73-C535-4FD6-881B-473EDF9E32D2}"/>
              </a:ext>
            </a:extLst>
          </p:cNvPr>
          <p:cNvSpPr/>
          <p:nvPr/>
        </p:nvSpPr>
        <p:spPr>
          <a:xfrm>
            <a:off x="1405837" y="3087008"/>
            <a:ext cx="8978670" cy="1376550"/>
          </a:xfrm>
          <a:custGeom>
            <a:avLst/>
            <a:gdLst>
              <a:gd name="connsiteX0" fmla="*/ 0 w 8416032"/>
              <a:gd name="connsiteY0" fmla="*/ 0 h 1376550"/>
              <a:gd name="connsiteX1" fmla="*/ 8416032 w 8416032"/>
              <a:gd name="connsiteY1" fmla="*/ 0 h 1376550"/>
              <a:gd name="connsiteX2" fmla="*/ 8416032 w 8416032"/>
              <a:gd name="connsiteY2" fmla="*/ 1376550 h 1376550"/>
              <a:gd name="connsiteX3" fmla="*/ 0 w 8416032"/>
              <a:gd name="connsiteY3" fmla="*/ 1376550 h 1376550"/>
              <a:gd name="connsiteX4" fmla="*/ 0 w 8416032"/>
              <a:gd name="connsiteY4" fmla="*/ 0 h 13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6032" h="1376550">
                <a:moveTo>
                  <a:pt x="0" y="0"/>
                </a:moveTo>
                <a:lnTo>
                  <a:pt x="8416032" y="0"/>
                </a:lnTo>
                <a:lnTo>
                  <a:pt x="8416032" y="1376550"/>
                </a:lnTo>
                <a:lnTo>
                  <a:pt x="0" y="13765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2710599"/>
              <a:satOff val="100000"/>
              <a:lumOff val="-1470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3178" tIns="395732" rIns="653178" bIns="135128" numCol="1" spcCol="1270" anchor="t" anchorCtr="0">
            <a:noAutofit/>
          </a:bodyPr>
          <a:lstStyle/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ES" b="0" kern="1200" dirty="0"/>
              <a:t>Definición de los procedimientos para la inclusión de aplicativos hacia las pruebas automatizadas.</a:t>
            </a:r>
            <a:endParaRPr lang="es-MX" b="0" kern="1200" dirty="0"/>
          </a:p>
          <a:p>
            <a:pPr marL="171450" lvl="1" indent="-171450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MX" b="0" kern="1200" dirty="0"/>
              <a:t>Actualización y/o Publicación de Documentos para la automatización.</a:t>
            </a: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034CF9E4-1CE8-403D-A590-11B199A39814}"/>
              </a:ext>
            </a:extLst>
          </p:cNvPr>
          <p:cNvSpPr/>
          <p:nvPr/>
        </p:nvSpPr>
        <p:spPr>
          <a:xfrm>
            <a:off x="1826638" y="2806568"/>
            <a:ext cx="7507152" cy="560880"/>
          </a:xfrm>
          <a:custGeom>
            <a:avLst/>
            <a:gdLst>
              <a:gd name="connsiteX0" fmla="*/ 0 w 4999762"/>
              <a:gd name="connsiteY0" fmla="*/ 93482 h 560880"/>
              <a:gd name="connsiteX1" fmla="*/ 93482 w 4999762"/>
              <a:gd name="connsiteY1" fmla="*/ 0 h 560880"/>
              <a:gd name="connsiteX2" fmla="*/ 4906280 w 4999762"/>
              <a:gd name="connsiteY2" fmla="*/ 0 h 560880"/>
              <a:gd name="connsiteX3" fmla="*/ 4999762 w 4999762"/>
              <a:gd name="connsiteY3" fmla="*/ 93482 h 560880"/>
              <a:gd name="connsiteX4" fmla="*/ 4999762 w 4999762"/>
              <a:gd name="connsiteY4" fmla="*/ 467398 h 560880"/>
              <a:gd name="connsiteX5" fmla="*/ 4906280 w 4999762"/>
              <a:gd name="connsiteY5" fmla="*/ 560880 h 560880"/>
              <a:gd name="connsiteX6" fmla="*/ 93482 w 4999762"/>
              <a:gd name="connsiteY6" fmla="*/ 560880 h 560880"/>
              <a:gd name="connsiteX7" fmla="*/ 0 w 4999762"/>
              <a:gd name="connsiteY7" fmla="*/ 467398 h 560880"/>
              <a:gd name="connsiteX8" fmla="*/ 0 w 4999762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9762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4906280" y="0"/>
                </a:lnTo>
                <a:cubicBezTo>
                  <a:pt x="4957909" y="0"/>
                  <a:pt x="4999762" y="41853"/>
                  <a:pt x="4999762" y="93482"/>
                </a:cubicBezTo>
                <a:lnTo>
                  <a:pt x="4999762" y="467398"/>
                </a:lnTo>
                <a:cubicBezTo>
                  <a:pt x="4999762" y="519027"/>
                  <a:pt x="4957909" y="560880"/>
                  <a:pt x="4906280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hueOff val="2710599"/>
              <a:satOff val="100000"/>
              <a:lumOff val="-147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054" tIns="27380" rIns="250054" bIns="2738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1900" b="0" kern="1200"/>
              <a:t>Modelo de Gobierno y Procesos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F562E3F-3830-43B1-BEEA-BF988DEF225F}"/>
              </a:ext>
            </a:extLst>
          </p:cNvPr>
          <p:cNvSpPr/>
          <p:nvPr/>
        </p:nvSpPr>
        <p:spPr>
          <a:xfrm>
            <a:off x="407328" y="1358844"/>
            <a:ext cx="11076373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256897">
              <a:lnSpc>
                <a:spcPct val="150000"/>
              </a:lnSpc>
              <a:defRPr/>
            </a:pPr>
            <a:r>
              <a:rPr lang="es-AR" kern="0" dirty="0">
                <a:solidFill>
                  <a:prstClr val="black"/>
                </a:solidFill>
                <a:ea typeface="Roboto" panose="02000000000000000000" pitchFamily="2" charset="0"/>
              </a:rPr>
              <a:t>Nuestra propuesta contempla un servicio en la modalidad de tiempo y materiales (time &amp; materials) con duración de 8 meses y/o hasta consumir un total de </a:t>
            </a:r>
            <a:r>
              <a:rPr lang="es-AR" b="1" kern="0" dirty="0">
                <a:solidFill>
                  <a:prstClr val="black"/>
                </a:solidFill>
                <a:ea typeface="Roboto" panose="02000000000000000000" pitchFamily="2" charset="0"/>
              </a:rPr>
              <a:t>2,876 horas</a:t>
            </a:r>
            <a:r>
              <a:rPr lang="es-AR" kern="0" dirty="0">
                <a:solidFill>
                  <a:prstClr val="black"/>
                </a:solidFill>
                <a:ea typeface="Roboto" panose="02000000000000000000" pitchFamily="2" charset="0"/>
              </a:rPr>
              <a:t>,</a:t>
            </a:r>
            <a:r>
              <a:rPr lang="es-ES" kern="0" dirty="0">
                <a:solidFill>
                  <a:prstClr val="black"/>
                </a:solidFill>
                <a:ea typeface="Roboto" panose="02000000000000000000" pitchFamily="2" charset="0"/>
              </a:rPr>
              <a:t> consistente en incorporar dentro de sus procesos de calidad de software la automatización de pruebas funcionales, el cual buscará cubrir las siguientes actividades:</a:t>
            </a:r>
            <a:endParaRPr lang="es-PE" kern="0" dirty="0">
              <a:solidFill>
                <a:prstClr val="black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64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Alcance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PE" b="1" dirty="0"/>
              <a:t>3</a:t>
            </a:r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D98D9A28-FAE2-47CA-A138-C765982FDA56}"/>
              </a:ext>
            </a:extLst>
          </p:cNvPr>
          <p:cNvSpPr/>
          <p:nvPr/>
        </p:nvSpPr>
        <p:spPr>
          <a:xfrm>
            <a:off x="1329496" y="2335875"/>
            <a:ext cx="8978670" cy="1419379"/>
          </a:xfrm>
          <a:custGeom>
            <a:avLst/>
            <a:gdLst>
              <a:gd name="connsiteX0" fmla="*/ 0 w 8416032"/>
              <a:gd name="connsiteY0" fmla="*/ 0 h 1346625"/>
              <a:gd name="connsiteX1" fmla="*/ 8416032 w 8416032"/>
              <a:gd name="connsiteY1" fmla="*/ 0 h 1346625"/>
              <a:gd name="connsiteX2" fmla="*/ 8416032 w 8416032"/>
              <a:gd name="connsiteY2" fmla="*/ 1346625 h 1346625"/>
              <a:gd name="connsiteX3" fmla="*/ 0 w 8416032"/>
              <a:gd name="connsiteY3" fmla="*/ 1346625 h 1346625"/>
              <a:gd name="connsiteX4" fmla="*/ 0 w 8416032"/>
              <a:gd name="connsiteY4" fmla="*/ 0 h 134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6032" h="1346625">
                <a:moveTo>
                  <a:pt x="0" y="0"/>
                </a:moveTo>
                <a:lnTo>
                  <a:pt x="8416032" y="0"/>
                </a:lnTo>
                <a:lnTo>
                  <a:pt x="8416032" y="1346625"/>
                </a:lnTo>
                <a:lnTo>
                  <a:pt x="0" y="13466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1355300"/>
              <a:satOff val="50000"/>
              <a:lumOff val="-735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3178" tIns="395732" rIns="653178" bIns="135128" numCol="1" spcCol="1270" anchor="t" anchorCtr="0">
            <a:noAutofit/>
          </a:bodyPr>
          <a:lstStyle/>
          <a:p>
            <a:pPr algn="just" defTabSz="256897">
              <a:lnSpc>
                <a:spcPct val="150000"/>
              </a:lnSpc>
              <a:defRPr/>
            </a:pPr>
            <a:r>
              <a:rPr lang="es-AR" altLang="ko-KR" dirty="0"/>
              <a:t>Automatización y ejecución de casos de pruebas funcionales front y/o backend, según prioridad del negocio y que cubran con los criterios definidos en el servicio.</a:t>
            </a:r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ADAC5792-8CDB-47F2-B3BC-A110E4CB6529}"/>
              </a:ext>
            </a:extLst>
          </p:cNvPr>
          <p:cNvSpPr/>
          <p:nvPr/>
        </p:nvSpPr>
        <p:spPr>
          <a:xfrm>
            <a:off x="1750297" y="2055434"/>
            <a:ext cx="7507152" cy="560880"/>
          </a:xfrm>
          <a:custGeom>
            <a:avLst/>
            <a:gdLst>
              <a:gd name="connsiteX0" fmla="*/ 0 w 4999762"/>
              <a:gd name="connsiteY0" fmla="*/ 93482 h 560880"/>
              <a:gd name="connsiteX1" fmla="*/ 93482 w 4999762"/>
              <a:gd name="connsiteY1" fmla="*/ 0 h 560880"/>
              <a:gd name="connsiteX2" fmla="*/ 4906280 w 4999762"/>
              <a:gd name="connsiteY2" fmla="*/ 0 h 560880"/>
              <a:gd name="connsiteX3" fmla="*/ 4999762 w 4999762"/>
              <a:gd name="connsiteY3" fmla="*/ 93482 h 560880"/>
              <a:gd name="connsiteX4" fmla="*/ 4999762 w 4999762"/>
              <a:gd name="connsiteY4" fmla="*/ 467398 h 560880"/>
              <a:gd name="connsiteX5" fmla="*/ 4906280 w 4999762"/>
              <a:gd name="connsiteY5" fmla="*/ 560880 h 560880"/>
              <a:gd name="connsiteX6" fmla="*/ 93482 w 4999762"/>
              <a:gd name="connsiteY6" fmla="*/ 560880 h 560880"/>
              <a:gd name="connsiteX7" fmla="*/ 0 w 4999762"/>
              <a:gd name="connsiteY7" fmla="*/ 467398 h 560880"/>
              <a:gd name="connsiteX8" fmla="*/ 0 w 4999762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9762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4906280" y="0"/>
                </a:lnTo>
                <a:cubicBezTo>
                  <a:pt x="4957909" y="0"/>
                  <a:pt x="4999762" y="41853"/>
                  <a:pt x="4999762" y="93482"/>
                </a:cubicBezTo>
                <a:lnTo>
                  <a:pt x="4999762" y="467398"/>
                </a:lnTo>
                <a:cubicBezTo>
                  <a:pt x="4999762" y="519027"/>
                  <a:pt x="4957909" y="560880"/>
                  <a:pt x="4906280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355300"/>
              <a:satOff val="50000"/>
              <a:lumOff val="-7353"/>
              <a:alphaOff val="0"/>
            </a:schemeClr>
          </a:fillRef>
          <a:effectRef idx="0">
            <a:schemeClr val="accent3">
              <a:hueOff val="1355300"/>
              <a:satOff val="50000"/>
              <a:lumOff val="-73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054" tIns="27380" rIns="250054" bIns="2738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1900" b="0" kern="1200" dirty="0"/>
              <a:t>Desarrollo de la Solución</a:t>
            </a:r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3E50C75C-F54B-410A-91D0-EEFA89CC0CC2}"/>
              </a:ext>
            </a:extLst>
          </p:cNvPr>
          <p:cNvSpPr/>
          <p:nvPr/>
        </p:nvSpPr>
        <p:spPr>
          <a:xfrm>
            <a:off x="1329496" y="4725674"/>
            <a:ext cx="8978670" cy="1419379"/>
          </a:xfrm>
          <a:custGeom>
            <a:avLst/>
            <a:gdLst>
              <a:gd name="connsiteX0" fmla="*/ 0 w 8416032"/>
              <a:gd name="connsiteY0" fmla="*/ 0 h 1376550"/>
              <a:gd name="connsiteX1" fmla="*/ 8416032 w 8416032"/>
              <a:gd name="connsiteY1" fmla="*/ 0 h 1376550"/>
              <a:gd name="connsiteX2" fmla="*/ 8416032 w 8416032"/>
              <a:gd name="connsiteY2" fmla="*/ 1376550 h 1376550"/>
              <a:gd name="connsiteX3" fmla="*/ 0 w 8416032"/>
              <a:gd name="connsiteY3" fmla="*/ 1376550 h 1376550"/>
              <a:gd name="connsiteX4" fmla="*/ 0 w 8416032"/>
              <a:gd name="connsiteY4" fmla="*/ 0 h 13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6032" h="1376550">
                <a:moveTo>
                  <a:pt x="0" y="0"/>
                </a:moveTo>
                <a:lnTo>
                  <a:pt x="8416032" y="0"/>
                </a:lnTo>
                <a:lnTo>
                  <a:pt x="8416032" y="1376550"/>
                </a:lnTo>
                <a:lnTo>
                  <a:pt x="0" y="13765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2710599"/>
              <a:satOff val="100000"/>
              <a:lumOff val="-1470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3178" tIns="395732" rIns="653178" bIns="135128" numCol="1" spcCol="1270" anchor="t" anchorCtr="0">
            <a:noAutofit/>
          </a:bodyPr>
          <a:lstStyle/>
          <a:p>
            <a:pPr algn="just" defTabSz="256897">
              <a:lnSpc>
                <a:spcPct val="150000"/>
              </a:lnSpc>
              <a:defRPr/>
            </a:pPr>
            <a:r>
              <a:rPr lang="es-AR" altLang="ko-KR" dirty="0"/>
              <a:t>Soporte, administración y mantenimiento </a:t>
            </a:r>
            <a:r>
              <a:rPr lang="es-ES" altLang="ko-KR" dirty="0"/>
              <a:t>de la solución de automatización de pruebas.</a:t>
            </a:r>
            <a:endParaRPr lang="es-AR" altLang="ko-KR" dirty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8A7E2228-7784-43DC-88B4-3BAAE929B40C}"/>
              </a:ext>
            </a:extLst>
          </p:cNvPr>
          <p:cNvSpPr/>
          <p:nvPr/>
        </p:nvSpPr>
        <p:spPr>
          <a:xfrm>
            <a:off x="1750297" y="4445235"/>
            <a:ext cx="7507152" cy="560880"/>
          </a:xfrm>
          <a:custGeom>
            <a:avLst/>
            <a:gdLst>
              <a:gd name="connsiteX0" fmla="*/ 0 w 4999762"/>
              <a:gd name="connsiteY0" fmla="*/ 93482 h 560880"/>
              <a:gd name="connsiteX1" fmla="*/ 93482 w 4999762"/>
              <a:gd name="connsiteY1" fmla="*/ 0 h 560880"/>
              <a:gd name="connsiteX2" fmla="*/ 4906280 w 4999762"/>
              <a:gd name="connsiteY2" fmla="*/ 0 h 560880"/>
              <a:gd name="connsiteX3" fmla="*/ 4999762 w 4999762"/>
              <a:gd name="connsiteY3" fmla="*/ 93482 h 560880"/>
              <a:gd name="connsiteX4" fmla="*/ 4999762 w 4999762"/>
              <a:gd name="connsiteY4" fmla="*/ 467398 h 560880"/>
              <a:gd name="connsiteX5" fmla="*/ 4906280 w 4999762"/>
              <a:gd name="connsiteY5" fmla="*/ 560880 h 560880"/>
              <a:gd name="connsiteX6" fmla="*/ 93482 w 4999762"/>
              <a:gd name="connsiteY6" fmla="*/ 560880 h 560880"/>
              <a:gd name="connsiteX7" fmla="*/ 0 w 4999762"/>
              <a:gd name="connsiteY7" fmla="*/ 467398 h 560880"/>
              <a:gd name="connsiteX8" fmla="*/ 0 w 4999762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9762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4906280" y="0"/>
                </a:lnTo>
                <a:cubicBezTo>
                  <a:pt x="4957909" y="0"/>
                  <a:pt x="4999762" y="41853"/>
                  <a:pt x="4999762" y="93482"/>
                </a:cubicBezTo>
                <a:lnTo>
                  <a:pt x="4999762" y="467398"/>
                </a:lnTo>
                <a:cubicBezTo>
                  <a:pt x="4999762" y="519027"/>
                  <a:pt x="4957909" y="560880"/>
                  <a:pt x="4906280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hueOff val="2710599"/>
              <a:satOff val="100000"/>
              <a:lumOff val="-147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054" tIns="27380" rIns="250054" bIns="27380" numCol="1" spcCol="1270" anchor="ctr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MX" sz="1900" b="0" kern="1200" dirty="0"/>
              <a:t>Soporte, Administración y Mantenimiento</a:t>
            </a:r>
          </a:p>
        </p:txBody>
      </p:sp>
    </p:spTree>
    <p:extLst>
      <p:ext uri="{BB962C8B-B14F-4D97-AF65-F5344CB8AC3E}">
        <p14:creationId xmlns:p14="http://schemas.microsoft.com/office/powerpoint/2010/main" val="69318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Entregables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PE" b="1" dirty="0"/>
              <a:t>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5886A5-25A3-483E-BB19-77B21958BA2A}"/>
              </a:ext>
            </a:extLst>
          </p:cNvPr>
          <p:cNvSpPr txBox="1"/>
          <p:nvPr/>
        </p:nvSpPr>
        <p:spPr>
          <a:xfrm>
            <a:off x="599990" y="1609132"/>
            <a:ext cx="842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Roboto" panose="02000000000000000000" pitchFamily="2" charset="0"/>
                <a:cs typeface="+mn-cs"/>
              </a:rPr>
              <a:t>Los entregables propuestos</a:t>
            </a:r>
            <a:r>
              <a:rPr kumimoji="0" lang="es-E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Roboto" panose="02000000000000000000" pitchFamily="2" charset="0"/>
                <a:cs typeface="+mn-cs"/>
              </a:rPr>
              <a:t> </a:t>
            </a: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Roboto" panose="02000000000000000000" pitchFamily="2" charset="0"/>
                <a:cs typeface="+mn-cs"/>
              </a:rPr>
              <a:t>del servicio son los siguientes:</a:t>
            </a: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D576E6-5A19-407E-8173-B75749763598}"/>
              </a:ext>
            </a:extLst>
          </p:cNvPr>
          <p:cNvSpPr txBox="1"/>
          <p:nvPr/>
        </p:nvSpPr>
        <p:spPr>
          <a:xfrm>
            <a:off x="145506" y="2609451"/>
            <a:ext cx="5071417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s-ES" noProof="0" dirty="0">
                <a:solidFill>
                  <a:prstClr val="black"/>
                </a:solidFill>
                <a:ea typeface="Roboto" panose="02000000000000000000" pitchFamily="2" charset="0"/>
                <a:cs typeface="Arial" panose="020B0604020202020204" pitchFamily="34" charset="0"/>
              </a:rPr>
              <a:t>Documento Framework de Automatización de Pruebas Funcionales.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EBCDD51-E0AC-4FD2-A8D2-691559DE92B6}"/>
              </a:ext>
            </a:extLst>
          </p:cNvPr>
          <p:cNvSpPr/>
          <p:nvPr/>
        </p:nvSpPr>
        <p:spPr>
          <a:xfrm>
            <a:off x="145506" y="3561424"/>
            <a:ext cx="5071417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s-ES_tradnl" dirty="0">
                <a:solidFill>
                  <a:prstClr val="black"/>
                </a:solidFill>
                <a:ea typeface="Roboto" panose="02000000000000000000" pitchFamily="2" charset="0"/>
                <a:cs typeface="Arial" panose="020B0604020202020204" pitchFamily="34" charset="0"/>
              </a:rPr>
              <a:t>Diseño e implementación base de Arquitectura e Infraestructura base.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930871B-4343-45A7-AFFE-A78F75B7F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870" y="2538857"/>
            <a:ext cx="6566369" cy="342673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DCBA3D89-A07A-4BB5-BD1F-92ACA6CFFE8D}"/>
              </a:ext>
            </a:extLst>
          </p:cNvPr>
          <p:cNvSpPr/>
          <p:nvPr/>
        </p:nvSpPr>
        <p:spPr>
          <a:xfrm>
            <a:off x="189531" y="4554066"/>
            <a:ext cx="5071417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s-ES_tradnl" dirty="0">
                <a:solidFill>
                  <a:prstClr val="black"/>
                </a:solidFill>
                <a:ea typeface="Roboto" panose="02000000000000000000" pitchFamily="2" charset="0"/>
                <a:cs typeface="Arial" panose="020B0604020202020204" pitchFamily="34" charset="0"/>
              </a:rPr>
              <a:t>Casos de pruebas automatizados.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ED6834B-06EA-493B-81C6-06BBF63C1E0F}"/>
              </a:ext>
            </a:extLst>
          </p:cNvPr>
          <p:cNvSpPr/>
          <p:nvPr/>
        </p:nvSpPr>
        <p:spPr>
          <a:xfrm>
            <a:off x="145505" y="5215286"/>
            <a:ext cx="5071417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s-ES_tradnl" dirty="0">
                <a:solidFill>
                  <a:prstClr val="black"/>
                </a:solidFill>
                <a:ea typeface="Roboto" panose="02000000000000000000" pitchFamily="2" charset="0"/>
                <a:cs typeface="Arial" panose="020B0604020202020204" pitchFamily="34" charset="0"/>
              </a:rPr>
              <a:t>Documentación acordada con el cliente.</a:t>
            </a:r>
          </a:p>
        </p:txBody>
      </p:sp>
    </p:spTree>
    <p:extLst>
      <p:ext uri="{BB962C8B-B14F-4D97-AF65-F5344CB8AC3E}">
        <p14:creationId xmlns:p14="http://schemas.microsoft.com/office/powerpoint/2010/main" val="351705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Equipo de Trabajo - TSOFT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MX" b="1" dirty="0"/>
              <a:t>5</a:t>
            </a:r>
            <a:endParaRPr lang="es-PE" b="1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0266B9-6748-4F1D-B3FD-147D823C6B87}"/>
              </a:ext>
            </a:extLst>
          </p:cNvPr>
          <p:cNvSpPr/>
          <p:nvPr/>
        </p:nvSpPr>
        <p:spPr>
          <a:xfrm>
            <a:off x="1952066" y="1696159"/>
            <a:ext cx="7931274" cy="4013153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EEF1CA5F-E4ED-43C6-8B87-143FD38080F3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6260674" y="3837616"/>
            <a:ext cx="1676605" cy="42606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4000C6C-BCDF-4872-811C-BEA33D859253}"/>
              </a:ext>
            </a:extLst>
          </p:cNvPr>
          <p:cNvCxnSpPr>
            <a:cxnSpLocks/>
          </p:cNvCxnSpPr>
          <p:nvPr/>
        </p:nvCxnSpPr>
        <p:spPr>
          <a:xfrm>
            <a:off x="7062321" y="2906711"/>
            <a:ext cx="0" cy="26522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17" name="35 Rectángulo">
            <a:extLst>
              <a:ext uri="{FF2B5EF4-FFF2-40B4-BE49-F238E27FC236}">
                <a16:creationId xmlns:a16="http://schemas.microsoft.com/office/drawing/2014/main" id="{0293B019-9D9C-4324-BBF2-F2F98B675C27}"/>
              </a:ext>
            </a:extLst>
          </p:cNvPr>
          <p:cNvSpPr/>
          <p:nvPr/>
        </p:nvSpPr>
        <p:spPr>
          <a:xfrm>
            <a:off x="2483255" y="3729114"/>
            <a:ext cx="6868896" cy="1432727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DBDBE34-7473-491A-898B-2F9D410044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652054" y="3820804"/>
            <a:ext cx="289582" cy="1295191"/>
          </a:xfrm>
          <a:prstGeom prst="rect">
            <a:avLst/>
          </a:prstGeom>
          <a:noFill/>
          <a:ln w="3175" algn="ctr">
            <a:noFill/>
            <a:prstDash val="solid"/>
            <a:miter lim="800000"/>
            <a:headEnd/>
            <a:tailEnd/>
          </a:ln>
          <a:effectLst>
            <a:outerShdw dist="50800" dir="2700000" algn="ctr" rotWithShape="0">
              <a:sysClr val="windowText" lastClr="000000">
                <a:alpha val="5000"/>
              </a:sysClr>
            </a:outerShdw>
          </a:effectLst>
        </p:spPr>
        <p:txBody>
          <a:bodyPr vert="vert270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600" b="1">
                <a:solidFill>
                  <a:schemeClr val="tx2"/>
                </a:solidFill>
                <a:cs typeface="Arial" pitchFamily="34" charset="0"/>
              </a:defRPr>
            </a:lvl1pPr>
            <a:lvl2pPr>
              <a:defRPr sz="1600">
                <a:latin typeface="Arial" charset="0"/>
              </a:defRPr>
            </a:lvl2pPr>
            <a:lvl3pPr>
              <a:defRPr sz="1600">
                <a:latin typeface="Arial" charset="0"/>
              </a:defRPr>
            </a:lvl3pPr>
            <a:lvl4pPr>
              <a:defRPr sz="1600">
                <a:latin typeface="Arial" charset="0"/>
              </a:defRPr>
            </a:lvl4pPr>
            <a:lvl5pPr>
              <a:defRPr sz="1600">
                <a:latin typeface="Arial" charset="0"/>
              </a:defRPr>
            </a:lvl5pPr>
            <a:lvl6pPr>
              <a:defRPr sz="1600">
                <a:latin typeface="Arial" charset="0"/>
              </a:defRPr>
            </a:lvl6pPr>
            <a:lvl7pPr>
              <a:defRPr sz="1600">
                <a:latin typeface="Arial" charset="0"/>
              </a:defRPr>
            </a:lvl7pPr>
            <a:lvl8pPr>
              <a:defRPr sz="1600">
                <a:latin typeface="Arial" charset="0"/>
              </a:defRPr>
            </a:lvl8pPr>
            <a:lvl9pPr>
              <a:defRPr sz="1600"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11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Equipo Automatización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A81719B-9F60-4227-A346-CE41EBA2D30C}"/>
              </a:ext>
            </a:extLst>
          </p:cNvPr>
          <p:cNvSpPr/>
          <p:nvPr/>
        </p:nvSpPr>
        <p:spPr>
          <a:xfrm>
            <a:off x="6120716" y="2405949"/>
            <a:ext cx="1923575" cy="538640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s-PE" sz="1200" b="1" kern="0" dirty="0">
                <a:solidFill>
                  <a:prstClr val="black">
                    <a:lumMod val="95000"/>
                    <a:lumOff val="5000"/>
                  </a:prstClr>
                </a:solidFill>
              </a:rPr>
              <a:t>Alan Bendezú</a:t>
            </a:r>
          </a:p>
          <a:p>
            <a:pPr lvl="0" algn="ctr">
              <a:defRPr/>
            </a:pPr>
            <a:r>
              <a:rPr lang="es-PE" sz="1200" kern="0" dirty="0">
                <a:solidFill>
                  <a:prstClr val="black">
                    <a:lumMod val="95000"/>
                    <a:lumOff val="5000"/>
                  </a:prstClr>
                </a:solidFill>
              </a:rPr>
              <a:t>Líder Servicio / PM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FF631D5D-2BE4-4DA7-99F6-8B8685AABB7F}"/>
              </a:ext>
            </a:extLst>
          </p:cNvPr>
          <p:cNvSpPr/>
          <p:nvPr/>
        </p:nvSpPr>
        <p:spPr>
          <a:xfrm>
            <a:off x="7161719" y="4263679"/>
            <a:ext cx="1551120" cy="628404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s-PE" sz="1200" b="1" kern="0" dirty="0">
                <a:solidFill>
                  <a:prstClr val="black">
                    <a:lumMod val="95000"/>
                    <a:lumOff val="5000"/>
                  </a:prstClr>
                </a:solidFill>
              </a:rPr>
              <a:t>Elsa Taipe</a:t>
            </a:r>
          </a:p>
          <a:p>
            <a:pPr lvl="0" algn="ctr">
              <a:defRPr/>
            </a:pPr>
            <a:r>
              <a:rPr lang="es-PE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Automatizador</a:t>
            </a:r>
            <a:endParaRPr lang="es-PE" sz="1200" b="1" kern="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586A1874-F033-4E5B-85C9-EEE68E5CB2B6}"/>
              </a:ext>
            </a:extLst>
          </p:cNvPr>
          <p:cNvCxnSpPr>
            <a:cxnSpLocks/>
          </p:cNvCxnSpPr>
          <p:nvPr/>
        </p:nvCxnSpPr>
        <p:spPr>
          <a:xfrm rot="5400000">
            <a:off x="6049932" y="4052367"/>
            <a:ext cx="429844" cy="2"/>
          </a:xfrm>
          <a:prstGeom prst="bentConnector3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CD5FA309-F811-4DFC-A268-D0311607E3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3220" y="3748231"/>
            <a:ext cx="216937" cy="1"/>
          </a:xfrm>
          <a:prstGeom prst="bentConnector3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0F548222-7131-480D-8B68-EB2991104093}"/>
              </a:ext>
            </a:extLst>
          </p:cNvPr>
          <p:cNvSpPr/>
          <p:nvPr/>
        </p:nvSpPr>
        <p:spPr>
          <a:xfrm>
            <a:off x="5417869" y="4267290"/>
            <a:ext cx="1551120" cy="628404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s-PE" sz="1200" b="1" kern="0" dirty="0">
                <a:solidFill>
                  <a:prstClr val="black">
                    <a:lumMod val="95000"/>
                    <a:lumOff val="5000"/>
                  </a:prstClr>
                </a:solidFill>
              </a:rPr>
              <a:t>Flavio Romero</a:t>
            </a:r>
          </a:p>
          <a:p>
            <a:pPr lvl="0" algn="ctr">
              <a:defRPr/>
            </a:pPr>
            <a:r>
              <a:rPr lang="es-PE" sz="11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Automatizador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FCBB7D4A-3862-48DF-AD05-33161CE232F6}"/>
              </a:ext>
            </a:extLst>
          </p:cNvPr>
          <p:cNvSpPr/>
          <p:nvPr/>
        </p:nvSpPr>
        <p:spPr>
          <a:xfrm>
            <a:off x="6257197" y="3114187"/>
            <a:ext cx="1551120" cy="538640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s-PE" sz="1200" b="1" kern="0" dirty="0">
                <a:solidFill>
                  <a:prstClr val="black">
                    <a:lumMod val="95000"/>
                    <a:lumOff val="5000"/>
                  </a:prstClr>
                </a:solidFill>
              </a:rPr>
              <a:t>Abraham Rivera</a:t>
            </a:r>
          </a:p>
          <a:p>
            <a:pPr lvl="0" algn="ctr">
              <a:defRPr/>
            </a:pPr>
            <a:r>
              <a:rPr lang="es-PE" sz="1200" kern="0" dirty="0">
                <a:solidFill>
                  <a:prstClr val="black">
                    <a:lumMod val="95000"/>
                    <a:lumOff val="5000"/>
                  </a:prstClr>
                </a:solidFill>
              </a:rPr>
              <a:t>Líder Técnico QA</a:t>
            </a:r>
          </a:p>
        </p:txBody>
      </p:sp>
      <p:sp>
        <p:nvSpPr>
          <p:cNvPr id="47" name="Rectángulo: esquinas redondeadas 87">
            <a:extLst>
              <a:ext uri="{FF2B5EF4-FFF2-40B4-BE49-F238E27FC236}">
                <a16:creationId xmlns:a16="http://schemas.microsoft.com/office/drawing/2014/main" id="{A20F2DE2-1229-4378-A362-431410923F40}"/>
              </a:ext>
            </a:extLst>
          </p:cNvPr>
          <p:cNvSpPr/>
          <p:nvPr/>
        </p:nvSpPr>
        <p:spPr>
          <a:xfrm>
            <a:off x="4120466" y="2415473"/>
            <a:ext cx="1923575" cy="538640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s-PE" sz="1200" b="1" kern="0" dirty="0"/>
              <a:t>Freddy Oliveros</a:t>
            </a:r>
            <a:endParaRPr lang="en-US" dirty="0"/>
          </a:p>
          <a:p>
            <a:pPr algn="ctr">
              <a:defRPr/>
            </a:pPr>
            <a:r>
              <a:rPr lang="es-PE" sz="1200" kern="0" dirty="0"/>
              <a:t>Gerente de Cuenta</a:t>
            </a:r>
            <a:endParaRPr lang="es-PE" dirty="0"/>
          </a:p>
        </p:txBody>
      </p:sp>
      <p:sp>
        <p:nvSpPr>
          <p:cNvPr id="56" name="35 Rectángulo">
            <a:extLst>
              <a:ext uri="{FF2B5EF4-FFF2-40B4-BE49-F238E27FC236}">
                <a16:creationId xmlns:a16="http://schemas.microsoft.com/office/drawing/2014/main" id="{49904DCA-CBE7-418E-9E9B-A7E2C9E86FB9}"/>
              </a:ext>
            </a:extLst>
          </p:cNvPr>
          <p:cNvSpPr/>
          <p:nvPr/>
        </p:nvSpPr>
        <p:spPr>
          <a:xfrm>
            <a:off x="2483255" y="2136193"/>
            <a:ext cx="6868896" cy="1592921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DF7A2B10-9D27-4C01-9C0F-5102D16E836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652054" y="2222295"/>
            <a:ext cx="224128" cy="1417467"/>
          </a:xfrm>
          <a:prstGeom prst="rect">
            <a:avLst/>
          </a:prstGeom>
          <a:noFill/>
          <a:ln w="3175" algn="ctr">
            <a:noFill/>
            <a:prstDash val="solid"/>
            <a:miter lim="800000"/>
            <a:headEnd/>
            <a:tailEnd/>
          </a:ln>
          <a:effectLst>
            <a:outerShdw dist="50800" dir="2700000" algn="ctr" rotWithShape="0">
              <a:sysClr val="windowText" lastClr="000000">
                <a:alpha val="5000"/>
              </a:sysClr>
            </a:outerShdw>
          </a:effectLst>
        </p:spPr>
        <p:txBody>
          <a:bodyPr vert="vert270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600" b="1">
                <a:solidFill>
                  <a:schemeClr val="tx2"/>
                </a:solidFill>
                <a:cs typeface="Arial" pitchFamily="34" charset="0"/>
              </a:defRPr>
            </a:lvl1pPr>
            <a:lvl2pPr>
              <a:defRPr sz="1600">
                <a:latin typeface="Arial" charset="0"/>
              </a:defRPr>
            </a:lvl2pPr>
            <a:lvl3pPr>
              <a:defRPr sz="1600">
                <a:latin typeface="Arial" charset="0"/>
              </a:defRPr>
            </a:lvl3pPr>
            <a:lvl4pPr>
              <a:defRPr sz="1600">
                <a:latin typeface="Arial" charset="0"/>
              </a:defRPr>
            </a:lvl4pPr>
            <a:lvl5pPr>
              <a:defRPr sz="1600">
                <a:latin typeface="Arial" charset="0"/>
              </a:defRPr>
            </a:lvl5pPr>
            <a:lvl6pPr>
              <a:defRPr sz="1600">
                <a:latin typeface="Arial" charset="0"/>
              </a:defRPr>
            </a:lvl6pPr>
            <a:lvl7pPr>
              <a:defRPr sz="1600">
                <a:latin typeface="Arial" charset="0"/>
              </a:defRPr>
            </a:lvl7pPr>
            <a:lvl8pPr>
              <a:defRPr sz="1600">
                <a:latin typeface="Arial" charset="0"/>
              </a:defRPr>
            </a:lvl8pPr>
            <a:lvl9pPr>
              <a:defRPr sz="1600"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11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Equipo Comercial/Gestión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9E3FD6B-FC28-4F37-8EBE-43697BDB5E23}"/>
              </a:ext>
            </a:extLst>
          </p:cNvPr>
          <p:cNvSpPr txBox="1"/>
          <p:nvPr/>
        </p:nvSpPr>
        <p:spPr>
          <a:xfrm>
            <a:off x="2054566" y="5936842"/>
            <a:ext cx="957518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s-PE" sz="1200" i="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Nota. Es importante que el cliente defina un responsable del servicio para coordinar las diferentes actividades y sea el validador de los entregables.</a:t>
            </a:r>
            <a:endParaRPr lang="es-ES" sz="12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28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739E9C-849F-417B-AAF1-BF5F7D29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166" y="377471"/>
            <a:ext cx="1488723" cy="440835"/>
          </a:xfrm>
          <a:prstGeom prst="rect">
            <a:avLst/>
          </a:prstGeom>
        </p:spPr>
      </p:pic>
      <p:pic>
        <p:nvPicPr>
          <p:cNvPr id="1026" name="Picture 2" descr="Niubiz: Aceptamos todas las tarjetas de crédito y débito">
            <a:extLst>
              <a:ext uri="{FF2B5EF4-FFF2-40B4-BE49-F238E27FC236}">
                <a16:creationId xmlns:a16="http://schemas.microsoft.com/office/drawing/2014/main" id="{022781B9-08E9-41F2-A0F1-AD5BE53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" y="377471"/>
            <a:ext cx="1440000" cy="3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86 Redondear rectángulo de esquina sencilla">
            <a:extLst>
              <a:ext uri="{FF2B5EF4-FFF2-40B4-BE49-F238E27FC236}">
                <a16:creationId xmlns:a16="http://schemas.microsoft.com/office/drawing/2014/main" id="{D298A074-CCA2-46C7-8A33-553BB6D700B4}"/>
              </a:ext>
            </a:extLst>
          </p:cNvPr>
          <p:cNvSpPr/>
          <p:nvPr/>
        </p:nvSpPr>
        <p:spPr bwMode="auto">
          <a:xfrm>
            <a:off x="443112" y="960466"/>
            <a:ext cx="11748888" cy="332232"/>
          </a:xfrm>
          <a:prstGeom prst="round1Rect">
            <a:avLst/>
          </a:prstGeom>
          <a:solidFill>
            <a:srgbClr val="C00000"/>
          </a:solidFill>
          <a:ln w="6350"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lvl="1"/>
            <a:r>
              <a:rPr lang="es-PE" sz="2400" b="1" dirty="0">
                <a:solidFill>
                  <a:prstClr val="white"/>
                </a:solidFill>
              </a:rPr>
              <a:t>Gestión de la Comunicación</a:t>
            </a:r>
            <a:endParaRPr lang="es-PE" b="1" dirty="0">
              <a:solidFill>
                <a:prstClr val="white"/>
              </a:solidFill>
            </a:endParaRPr>
          </a:p>
        </p:txBody>
      </p:sp>
      <p:sp>
        <p:nvSpPr>
          <p:cNvPr id="6" name="90 Elipse">
            <a:extLst>
              <a:ext uri="{FF2B5EF4-FFF2-40B4-BE49-F238E27FC236}">
                <a16:creationId xmlns:a16="http://schemas.microsoft.com/office/drawing/2014/main" id="{21F8224B-50E0-4EBB-AD3D-3DF759EC0F39}"/>
              </a:ext>
            </a:extLst>
          </p:cNvPr>
          <p:cNvSpPr/>
          <p:nvPr/>
        </p:nvSpPr>
        <p:spPr bwMode="auto">
          <a:xfrm>
            <a:off x="47328" y="932698"/>
            <a:ext cx="360000" cy="360000"/>
          </a:xfrm>
          <a:prstGeom prst="ellipse">
            <a:avLst/>
          </a:prstGeom>
          <a:solidFill>
            <a:srgbClr val="C000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PE" b="1" dirty="0"/>
              <a:t>5</a:t>
            </a:r>
          </a:p>
        </p:txBody>
      </p:sp>
      <p:sp>
        <p:nvSpPr>
          <p:cNvPr id="22" name="Rectángulo: esquinas redondeadas 75">
            <a:extLst>
              <a:ext uri="{FF2B5EF4-FFF2-40B4-BE49-F238E27FC236}">
                <a16:creationId xmlns:a16="http://schemas.microsoft.com/office/drawing/2014/main" id="{9CDFD2D1-9BEC-4A39-87A3-29F943DD8550}"/>
              </a:ext>
            </a:extLst>
          </p:cNvPr>
          <p:cNvSpPr/>
          <p:nvPr/>
        </p:nvSpPr>
        <p:spPr>
          <a:xfrm>
            <a:off x="8151832" y="3133836"/>
            <a:ext cx="1663526" cy="20870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901CDF2-CD9D-4773-88D2-DAB82DBBC675}"/>
              </a:ext>
            </a:extLst>
          </p:cNvPr>
          <p:cNvSpPr/>
          <p:nvPr/>
        </p:nvSpPr>
        <p:spPr>
          <a:xfrm>
            <a:off x="2018477" y="1770766"/>
            <a:ext cx="136077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s-CL" b="1" kern="0">
                <a:solidFill>
                  <a:schemeClr val="bg1"/>
                </a:solidFill>
                <a:ea typeface="Roboto" panose="02000000000000000000" pitchFamily="2" charset="0"/>
                <a:cs typeface="Arial" pitchFamily="34" charset="0"/>
              </a:rPr>
              <a:t>Cliente</a:t>
            </a:r>
          </a:p>
        </p:txBody>
      </p:sp>
      <p:sp>
        <p:nvSpPr>
          <p:cNvPr id="24" name="Rectángulo: esquinas redondeadas 7">
            <a:extLst>
              <a:ext uri="{FF2B5EF4-FFF2-40B4-BE49-F238E27FC236}">
                <a16:creationId xmlns:a16="http://schemas.microsoft.com/office/drawing/2014/main" id="{3190E8B6-7520-45F7-A34A-0E78FE1772F9}"/>
              </a:ext>
            </a:extLst>
          </p:cNvPr>
          <p:cNvSpPr/>
          <p:nvPr/>
        </p:nvSpPr>
        <p:spPr>
          <a:xfrm>
            <a:off x="1028375" y="2314798"/>
            <a:ext cx="3533790" cy="4034148"/>
          </a:xfrm>
          <a:prstGeom prst="roundRect">
            <a:avLst>
              <a:gd name="adj" fmla="val 4029"/>
            </a:avLst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L"/>
          </a:p>
        </p:txBody>
      </p:sp>
      <p:sp>
        <p:nvSpPr>
          <p:cNvPr id="25" name="Rectángulo: esquinas redondeadas 8">
            <a:extLst>
              <a:ext uri="{FF2B5EF4-FFF2-40B4-BE49-F238E27FC236}">
                <a16:creationId xmlns:a16="http://schemas.microsoft.com/office/drawing/2014/main" id="{498492CA-C752-4873-9B2A-59AB6ACDE1AD}"/>
              </a:ext>
            </a:extLst>
          </p:cNvPr>
          <p:cNvSpPr/>
          <p:nvPr/>
        </p:nvSpPr>
        <p:spPr>
          <a:xfrm>
            <a:off x="2013135" y="2655811"/>
            <a:ext cx="2360275" cy="317123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L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E25BF1F-4815-4C73-93C9-438D165AAA8A}"/>
              </a:ext>
            </a:extLst>
          </p:cNvPr>
          <p:cNvSpPr/>
          <p:nvPr/>
        </p:nvSpPr>
        <p:spPr>
          <a:xfrm>
            <a:off x="948998" y="1677717"/>
            <a:ext cx="3647381" cy="417336"/>
          </a:xfrm>
          <a:prstGeom prst="roundRect">
            <a:avLst>
              <a:gd name="adj" fmla="val 2348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b="1" dirty="0">
                <a:ea typeface="Roboto" panose="02000000000000000000" pitchFamily="2" charset="0"/>
              </a:rPr>
              <a:t>Niubiz</a:t>
            </a:r>
          </a:p>
        </p:txBody>
      </p:sp>
      <p:sp>
        <p:nvSpPr>
          <p:cNvPr id="27" name="CuadroTexto 7">
            <a:extLst>
              <a:ext uri="{FF2B5EF4-FFF2-40B4-BE49-F238E27FC236}">
                <a16:creationId xmlns:a16="http://schemas.microsoft.com/office/drawing/2014/main" id="{2AF02AA2-308A-44D9-9F1C-A8742BA88C29}"/>
              </a:ext>
            </a:extLst>
          </p:cNvPr>
          <p:cNvSpPr txBox="1"/>
          <p:nvPr/>
        </p:nvSpPr>
        <p:spPr>
          <a:xfrm>
            <a:off x="2013136" y="2805163"/>
            <a:ext cx="236027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600" dirty="0">
                <a:ea typeface="Roboto" panose="02000000000000000000" pitchFamily="2" charset="0"/>
              </a:rPr>
              <a:t>Head of QA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834A940-BACF-4D16-8693-950AA6CBF0B0}"/>
              </a:ext>
            </a:extLst>
          </p:cNvPr>
          <p:cNvSpPr/>
          <p:nvPr/>
        </p:nvSpPr>
        <p:spPr>
          <a:xfrm>
            <a:off x="7186740" y="1680665"/>
            <a:ext cx="3516219" cy="417336"/>
          </a:xfrm>
          <a:prstGeom prst="roundRect">
            <a:avLst>
              <a:gd name="adj" fmla="val 2348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b="1" dirty="0">
                <a:ea typeface="Roboto" panose="02000000000000000000" pitchFamily="2" charset="0"/>
              </a:rPr>
              <a:t>Tsoft</a:t>
            </a:r>
            <a:endParaRPr lang="es-CL" sz="1600" b="1" dirty="0">
              <a:ea typeface="Roboto" panose="02000000000000000000" pitchFamily="2" charset="0"/>
            </a:endParaRPr>
          </a:p>
        </p:txBody>
      </p:sp>
      <p:pic>
        <p:nvPicPr>
          <p:cNvPr id="29" name="Gráfico 12" descr="Hombre">
            <a:extLst>
              <a:ext uri="{FF2B5EF4-FFF2-40B4-BE49-F238E27FC236}">
                <a16:creationId xmlns:a16="http://schemas.microsoft.com/office/drawing/2014/main" id="{53368065-F43F-402C-982B-25819AF321A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0672" y="4736213"/>
            <a:ext cx="461665" cy="461665"/>
          </a:xfrm>
          <a:prstGeom prst="rect">
            <a:avLst/>
          </a:prstGeom>
        </p:spPr>
      </p:pic>
      <p:pic>
        <p:nvPicPr>
          <p:cNvPr id="30" name="Gráfico 29" descr="Hombre">
            <a:extLst>
              <a:ext uri="{FF2B5EF4-FFF2-40B4-BE49-F238E27FC236}">
                <a16:creationId xmlns:a16="http://schemas.microsoft.com/office/drawing/2014/main" id="{371197D7-21A8-4352-A212-41357818271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9028" y="4725939"/>
            <a:ext cx="461665" cy="461665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8C614E1A-D42C-4EEF-A8EB-37F4C051B8A5}"/>
              </a:ext>
            </a:extLst>
          </p:cNvPr>
          <p:cNvSpPr txBox="1"/>
          <p:nvPr/>
        </p:nvSpPr>
        <p:spPr>
          <a:xfrm>
            <a:off x="2221949" y="5205416"/>
            <a:ext cx="191543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600" dirty="0">
                <a:ea typeface="Roboto" panose="02000000000000000000" pitchFamily="2" charset="0"/>
              </a:rPr>
              <a:t>Líderes de equipos</a:t>
            </a:r>
          </a:p>
        </p:txBody>
      </p:sp>
      <p:pic>
        <p:nvPicPr>
          <p:cNvPr id="34" name="Gráfico 33" descr="Hombre">
            <a:extLst>
              <a:ext uri="{FF2B5EF4-FFF2-40B4-BE49-F238E27FC236}">
                <a16:creationId xmlns:a16="http://schemas.microsoft.com/office/drawing/2014/main" id="{D35E755D-2855-4FD8-A39C-61A20A8D447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604" y="4741814"/>
            <a:ext cx="461665" cy="461665"/>
          </a:xfrm>
          <a:prstGeom prst="rect">
            <a:avLst/>
          </a:prstGeom>
        </p:spPr>
      </p:pic>
      <p:sp>
        <p:nvSpPr>
          <p:cNvPr id="35" name="Rectángulo: esquinas redondeadas 26">
            <a:extLst>
              <a:ext uri="{FF2B5EF4-FFF2-40B4-BE49-F238E27FC236}">
                <a16:creationId xmlns:a16="http://schemas.microsoft.com/office/drawing/2014/main" id="{9A5153E3-EA8A-46D3-82D9-ADF28D7A78D9}"/>
              </a:ext>
            </a:extLst>
          </p:cNvPr>
          <p:cNvSpPr/>
          <p:nvPr/>
        </p:nvSpPr>
        <p:spPr>
          <a:xfrm>
            <a:off x="1263009" y="2584373"/>
            <a:ext cx="520874" cy="32099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Gerencia QA</a:t>
            </a:r>
            <a:endParaRPr lang="es-C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6" name="Gráfico 42" descr="Lluvia de ideas de grupo">
            <a:extLst>
              <a:ext uri="{FF2B5EF4-FFF2-40B4-BE49-F238E27FC236}">
                <a16:creationId xmlns:a16="http://schemas.microsoft.com/office/drawing/2014/main" id="{E585E513-E7D4-4620-A05E-A7968A80AF5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674981" y="3103395"/>
            <a:ext cx="986565" cy="986565"/>
          </a:xfrm>
          <a:prstGeom prst="rect">
            <a:avLst/>
          </a:prstGeom>
        </p:spPr>
      </p:pic>
      <p:sp>
        <p:nvSpPr>
          <p:cNvPr id="37" name="CuadroTexto 46">
            <a:extLst>
              <a:ext uri="{FF2B5EF4-FFF2-40B4-BE49-F238E27FC236}">
                <a16:creationId xmlns:a16="http://schemas.microsoft.com/office/drawing/2014/main" id="{83AC6C4E-A7B8-4E5E-83A8-A09A7C4EB19D}"/>
              </a:ext>
            </a:extLst>
          </p:cNvPr>
          <p:cNvSpPr txBox="1"/>
          <p:nvPr/>
        </p:nvSpPr>
        <p:spPr>
          <a:xfrm>
            <a:off x="7827471" y="3281618"/>
            <a:ext cx="232569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600" dirty="0">
                <a:ea typeface="Roboto" panose="02000000000000000000" pitchFamily="2" charset="0"/>
              </a:rPr>
              <a:t>Gerencia Delivery</a:t>
            </a:r>
          </a:p>
        </p:txBody>
      </p:sp>
      <p:sp>
        <p:nvSpPr>
          <p:cNvPr id="40" name="CuadroTexto 47">
            <a:extLst>
              <a:ext uri="{FF2B5EF4-FFF2-40B4-BE49-F238E27FC236}">
                <a16:creationId xmlns:a16="http://schemas.microsoft.com/office/drawing/2014/main" id="{AF43D398-8B06-401A-B0B3-F07B02612B77}"/>
              </a:ext>
            </a:extLst>
          </p:cNvPr>
          <p:cNvSpPr txBox="1"/>
          <p:nvPr/>
        </p:nvSpPr>
        <p:spPr>
          <a:xfrm>
            <a:off x="7586947" y="5489991"/>
            <a:ext cx="236027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L" sz="1200">
              <a:ea typeface="Roboto" panose="02000000000000000000" pitchFamily="2" charset="0"/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BFDDE49-8AA3-41E2-8644-B92597F6270D}"/>
              </a:ext>
            </a:extLst>
          </p:cNvPr>
          <p:cNvSpPr/>
          <p:nvPr/>
        </p:nvSpPr>
        <p:spPr>
          <a:xfrm>
            <a:off x="6828517" y="2658760"/>
            <a:ext cx="715117" cy="87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L"/>
          </a:p>
        </p:txBody>
      </p:sp>
      <p:pic>
        <p:nvPicPr>
          <p:cNvPr id="42" name="Gráfico 53" descr="Hombre">
            <a:extLst>
              <a:ext uri="{FF2B5EF4-FFF2-40B4-BE49-F238E27FC236}">
                <a16:creationId xmlns:a16="http://schemas.microsoft.com/office/drawing/2014/main" id="{707DA0C6-367E-43D8-A4FB-888501A8A4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8250" y="3039439"/>
            <a:ext cx="461665" cy="461665"/>
          </a:xfrm>
          <a:prstGeom prst="rect">
            <a:avLst/>
          </a:prstGeom>
        </p:spPr>
      </p:pic>
      <p:sp>
        <p:nvSpPr>
          <p:cNvPr id="43" name="CuadroTexto 54">
            <a:extLst>
              <a:ext uri="{FF2B5EF4-FFF2-40B4-BE49-F238E27FC236}">
                <a16:creationId xmlns:a16="http://schemas.microsoft.com/office/drawing/2014/main" id="{C794105C-9E37-45C5-A293-BC82A1688691}"/>
              </a:ext>
            </a:extLst>
          </p:cNvPr>
          <p:cNvSpPr txBox="1"/>
          <p:nvPr/>
        </p:nvSpPr>
        <p:spPr>
          <a:xfrm>
            <a:off x="7201016" y="3498415"/>
            <a:ext cx="9508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200" dirty="0">
                <a:ea typeface="Roboto" panose="02000000000000000000" pitchFamily="2" charset="0"/>
              </a:rPr>
              <a:t>Líder de Servicio</a:t>
            </a:r>
          </a:p>
        </p:txBody>
      </p:sp>
      <p:pic>
        <p:nvPicPr>
          <p:cNvPr id="44" name="Gráfico 14" descr="Hombre">
            <a:extLst>
              <a:ext uri="{FF2B5EF4-FFF2-40B4-BE49-F238E27FC236}">
                <a16:creationId xmlns:a16="http://schemas.microsoft.com/office/drawing/2014/main" id="{AFA553FF-E9A4-4BE5-8A7D-DC848694D95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3591" y="4725939"/>
            <a:ext cx="461665" cy="461665"/>
          </a:xfrm>
          <a:prstGeom prst="rect">
            <a:avLst/>
          </a:prstGeom>
        </p:spPr>
      </p:pic>
      <p:pic>
        <p:nvPicPr>
          <p:cNvPr id="46" name="Gráfico 14" descr="Hombre">
            <a:extLst>
              <a:ext uri="{FF2B5EF4-FFF2-40B4-BE49-F238E27FC236}">
                <a16:creationId xmlns:a16="http://schemas.microsoft.com/office/drawing/2014/main" id="{D06DFE4C-81CC-491A-9BFE-DEEE8458886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1341" y="4741814"/>
            <a:ext cx="461665" cy="461665"/>
          </a:xfrm>
          <a:prstGeom prst="rect">
            <a:avLst/>
          </a:prstGeom>
        </p:spPr>
      </p:pic>
      <p:pic>
        <p:nvPicPr>
          <p:cNvPr id="48" name="Gráfico 14" descr="Hombre">
            <a:extLst>
              <a:ext uri="{FF2B5EF4-FFF2-40B4-BE49-F238E27FC236}">
                <a16:creationId xmlns:a16="http://schemas.microsoft.com/office/drawing/2014/main" id="{B74BD827-C5EE-4552-A878-61D6C69EE8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6028" y="4741814"/>
            <a:ext cx="461665" cy="461665"/>
          </a:xfrm>
          <a:prstGeom prst="rect">
            <a:avLst/>
          </a:prstGeom>
        </p:spPr>
      </p:pic>
      <p:sp>
        <p:nvSpPr>
          <p:cNvPr id="49" name="CuadroTexto 28">
            <a:extLst>
              <a:ext uri="{FF2B5EF4-FFF2-40B4-BE49-F238E27FC236}">
                <a16:creationId xmlns:a16="http://schemas.microsoft.com/office/drawing/2014/main" id="{1A56D471-FAC7-4BEC-BB98-B9DAAC751C3D}"/>
              </a:ext>
            </a:extLst>
          </p:cNvPr>
          <p:cNvSpPr txBox="1"/>
          <p:nvPr/>
        </p:nvSpPr>
        <p:spPr>
          <a:xfrm>
            <a:off x="4697787" y="2379025"/>
            <a:ext cx="21400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200">
                <a:ea typeface="Roboto" panose="02000000000000000000" pitchFamily="2" charset="0"/>
              </a:rPr>
              <a:t>Comité de Servicio </a:t>
            </a:r>
            <a:endParaRPr lang="es-MX"/>
          </a:p>
          <a:p>
            <a:pPr algn="ctr"/>
            <a:r>
              <a:rPr lang="es-CL" sz="1200">
                <a:ea typeface="Roboto" panose="02000000000000000000" pitchFamily="2" charset="0"/>
              </a:rPr>
              <a:t>Mensual</a:t>
            </a:r>
            <a:endParaRPr lang="es-CL"/>
          </a:p>
        </p:txBody>
      </p:sp>
      <p:pic>
        <p:nvPicPr>
          <p:cNvPr id="50" name="Gráfico 29" descr="Documento">
            <a:extLst>
              <a:ext uri="{FF2B5EF4-FFF2-40B4-BE49-F238E27FC236}">
                <a16:creationId xmlns:a16="http://schemas.microsoft.com/office/drawing/2014/main" id="{6FFE128C-5B08-4640-ACA6-BA3E93F9AC5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46077" y="2920041"/>
            <a:ext cx="536425" cy="536425"/>
          </a:xfrm>
          <a:prstGeom prst="rect">
            <a:avLst/>
          </a:prstGeom>
        </p:spPr>
      </p:pic>
      <p:sp>
        <p:nvSpPr>
          <p:cNvPr id="51" name="CuadroTexto 28">
            <a:extLst>
              <a:ext uri="{FF2B5EF4-FFF2-40B4-BE49-F238E27FC236}">
                <a16:creationId xmlns:a16="http://schemas.microsoft.com/office/drawing/2014/main" id="{2A5104D9-86C4-45E7-B21A-0F5EAFB6FEDC}"/>
              </a:ext>
            </a:extLst>
          </p:cNvPr>
          <p:cNvSpPr txBox="1"/>
          <p:nvPr/>
        </p:nvSpPr>
        <p:spPr>
          <a:xfrm>
            <a:off x="5841984" y="3428236"/>
            <a:ext cx="1357593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050" dirty="0">
                <a:ea typeface="Roboto" panose="02000000000000000000" pitchFamily="2" charset="0"/>
              </a:rPr>
              <a:t>Actas de satisfacción</a:t>
            </a:r>
          </a:p>
        </p:txBody>
      </p:sp>
      <p:pic>
        <p:nvPicPr>
          <p:cNvPr id="52" name="Gráfico 29" descr="Documento">
            <a:extLst>
              <a:ext uri="{FF2B5EF4-FFF2-40B4-BE49-F238E27FC236}">
                <a16:creationId xmlns:a16="http://schemas.microsoft.com/office/drawing/2014/main" id="{0006CAB7-D344-4A8E-A474-6E01642B4B7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0531" y="2920041"/>
            <a:ext cx="536425" cy="536425"/>
          </a:xfrm>
          <a:prstGeom prst="rect">
            <a:avLst/>
          </a:prstGeom>
        </p:spPr>
      </p:pic>
      <p:sp>
        <p:nvSpPr>
          <p:cNvPr id="53" name="CuadroTexto 28">
            <a:extLst>
              <a:ext uri="{FF2B5EF4-FFF2-40B4-BE49-F238E27FC236}">
                <a16:creationId xmlns:a16="http://schemas.microsoft.com/office/drawing/2014/main" id="{1AE2B4D2-2152-4772-B6AE-08D5FD978B98}"/>
              </a:ext>
            </a:extLst>
          </p:cNvPr>
          <p:cNvSpPr txBox="1"/>
          <p:nvPr/>
        </p:nvSpPr>
        <p:spPr>
          <a:xfrm>
            <a:off x="4469946" y="3421813"/>
            <a:ext cx="1357593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050" dirty="0">
                <a:ea typeface="Roboto" panose="02000000000000000000" pitchFamily="2" charset="0"/>
              </a:rPr>
              <a:t>Propuestas de mejoras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1DF41060-2408-478D-B0CA-EAB9F7A04506}"/>
              </a:ext>
            </a:extLst>
          </p:cNvPr>
          <p:cNvCxnSpPr>
            <a:cxnSpLocks/>
          </p:cNvCxnSpPr>
          <p:nvPr/>
        </p:nvCxnSpPr>
        <p:spPr>
          <a:xfrm>
            <a:off x="4787528" y="3982055"/>
            <a:ext cx="2009775" cy="1588"/>
          </a:xfrm>
          <a:prstGeom prst="straightConnector1">
            <a:avLst/>
          </a:prstGeom>
          <a:ln w="2857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28">
            <a:extLst>
              <a:ext uri="{FF2B5EF4-FFF2-40B4-BE49-F238E27FC236}">
                <a16:creationId xmlns:a16="http://schemas.microsoft.com/office/drawing/2014/main" id="{8755DE7C-6226-4094-9B4E-8343EBE82B17}"/>
              </a:ext>
            </a:extLst>
          </p:cNvPr>
          <p:cNvSpPr txBox="1"/>
          <p:nvPr/>
        </p:nvSpPr>
        <p:spPr>
          <a:xfrm>
            <a:off x="2371565" y="4164843"/>
            <a:ext cx="1719398" cy="3077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400">
                <a:ea typeface="Roboto" panose="02000000000000000000" pitchFamily="2" charset="0"/>
              </a:rPr>
              <a:t>Retroalimentación</a:t>
            </a:r>
            <a:endParaRPr lang="es-CL" sz="1000">
              <a:ea typeface="Roboto" panose="02000000000000000000" pitchFamily="2" charset="0"/>
            </a:endParaRPr>
          </a:p>
        </p:txBody>
      </p:sp>
      <p:pic>
        <p:nvPicPr>
          <p:cNvPr id="58" name="Gráfico 43" descr="Lluvia de ideas de grupo">
            <a:extLst>
              <a:ext uri="{FF2B5EF4-FFF2-40B4-BE49-F238E27FC236}">
                <a16:creationId xmlns:a16="http://schemas.microsoft.com/office/drawing/2014/main" id="{85B8EAE7-AFE4-40D7-B443-9735D3AAFB6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508958" y="3560848"/>
            <a:ext cx="928328" cy="1039850"/>
          </a:xfrm>
          <a:prstGeom prst="rect">
            <a:avLst/>
          </a:prstGeom>
        </p:spPr>
      </p:pic>
      <p:sp>
        <p:nvSpPr>
          <p:cNvPr id="59" name="CuadroTexto 54">
            <a:extLst>
              <a:ext uri="{FF2B5EF4-FFF2-40B4-BE49-F238E27FC236}">
                <a16:creationId xmlns:a16="http://schemas.microsoft.com/office/drawing/2014/main" id="{75B04F2A-7290-409F-B991-48DBF5DDE1AF}"/>
              </a:ext>
            </a:extLst>
          </p:cNvPr>
          <p:cNvSpPr txBox="1"/>
          <p:nvPr/>
        </p:nvSpPr>
        <p:spPr>
          <a:xfrm>
            <a:off x="6687117" y="6181862"/>
            <a:ext cx="950815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L" sz="1050">
              <a:ea typeface="Roboto" panose="02000000000000000000" pitchFamily="2" charset="0"/>
            </a:endParaRPr>
          </a:p>
        </p:txBody>
      </p:sp>
      <p:pic>
        <p:nvPicPr>
          <p:cNvPr id="60" name="Gráfico 58" descr="Hombre">
            <a:extLst>
              <a:ext uri="{FF2B5EF4-FFF2-40B4-BE49-F238E27FC236}">
                <a16:creationId xmlns:a16="http://schemas.microsoft.com/office/drawing/2014/main" id="{DBFA2D0A-0E0C-4812-9502-CAC2763AD89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7793" y="4750959"/>
            <a:ext cx="461665" cy="461665"/>
          </a:xfrm>
          <a:prstGeom prst="rect">
            <a:avLst/>
          </a:prstGeom>
        </p:spPr>
      </p:pic>
      <p:sp>
        <p:nvSpPr>
          <p:cNvPr id="61" name="CuadroTexto 28">
            <a:extLst>
              <a:ext uri="{FF2B5EF4-FFF2-40B4-BE49-F238E27FC236}">
                <a16:creationId xmlns:a16="http://schemas.microsoft.com/office/drawing/2014/main" id="{59B8219A-8709-4875-9AA3-99D117204C74}"/>
              </a:ext>
            </a:extLst>
          </p:cNvPr>
          <p:cNvSpPr txBox="1"/>
          <p:nvPr/>
        </p:nvSpPr>
        <p:spPr>
          <a:xfrm>
            <a:off x="8272386" y="4624080"/>
            <a:ext cx="1422418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400" dirty="0">
                <a:ea typeface="Roboto" panose="02000000000000000000" pitchFamily="2" charset="0"/>
              </a:rPr>
              <a:t>Revisión semanal</a:t>
            </a:r>
          </a:p>
          <a:p>
            <a:pPr algn="ctr"/>
            <a:r>
              <a:rPr lang="es-CL" sz="1400" dirty="0">
                <a:ea typeface="Roboto" panose="02000000000000000000" pitchFamily="2" charset="0"/>
              </a:rPr>
              <a:t> de servicios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213A84C5-D0F8-4DEB-A5F8-2AA3144121BB}"/>
              </a:ext>
            </a:extLst>
          </p:cNvPr>
          <p:cNvCxnSpPr>
            <a:cxnSpLocks/>
          </p:cNvCxnSpPr>
          <p:nvPr/>
        </p:nvCxnSpPr>
        <p:spPr>
          <a:xfrm>
            <a:off x="4778894" y="5401503"/>
            <a:ext cx="2009775" cy="1588"/>
          </a:xfrm>
          <a:prstGeom prst="straightConnector1">
            <a:avLst/>
          </a:prstGeom>
          <a:ln w="28575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28">
            <a:extLst>
              <a:ext uri="{FF2B5EF4-FFF2-40B4-BE49-F238E27FC236}">
                <a16:creationId xmlns:a16="http://schemas.microsoft.com/office/drawing/2014/main" id="{12BDA98F-4B5D-47A8-B554-9C93F1226351}"/>
              </a:ext>
            </a:extLst>
          </p:cNvPr>
          <p:cNvSpPr txBox="1"/>
          <p:nvPr/>
        </p:nvSpPr>
        <p:spPr>
          <a:xfrm>
            <a:off x="4715673" y="4798284"/>
            <a:ext cx="21400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200" dirty="0">
                <a:ea typeface="Roboto" panose="02000000000000000000" pitchFamily="2" charset="0"/>
              </a:rPr>
              <a:t>Comité de Seguimiento</a:t>
            </a:r>
            <a:endParaRPr lang="es-MX" dirty="0"/>
          </a:p>
          <a:p>
            <a:pPr algn="ctr"/>
            <a:r>
              <a:rPr lang="es-CL" sz="1200" dirty="0"/>
              <a:t>Semanal</a:t>
            </a:r>
            <a:endParaRPr lang="es-CL" dirty="0"/>
          </a:p>
        </p:txBody>
      </p:sp>
      <p:sp>
        <p:nvSpPr>
          <p:cNvPr id="64" name="CuadroTexto 28">
            <a:extLst>
              <a:ext uri="{FF2B5EF4-FFF2-40B4-BE49-F238E27FC236}">
                <a16:creationId xmlns:a16="http://schemas.microsoft.com/office/drawing/2014/main" id="{0D9904B6-9D0D-4FA6-9C6A-4BCA6B305E98}"/>
              </a:ext>
            </a:extLst>
          </p:cNvPr>
          <p:cNvSpPr txBox="1"/>
          <p:nvPr/>
        </p:nvSpPr>
        <p:spPr>
          <a:xfrm>
            <a:off x="5103813" y="5536978"/>
            <a:ext cx="137808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200">
                <a:ea typeface="Roboto" panose="02000000000000000000" pitchFamily="2" charset="0"/>
              </a:rPr>
              <a:t>Operación Diaria.</a:t>
            </a:r>
          </a:p>
        </p:txBody>
      </p:sp>
      <p:sp>
        <p:nvSpPr>
          <p:cNvPr id="65" name="Rectángulo: esquinas redondeadas 7">
            <a:extLst>
              <a:ext uri="{FF2B5EF4-FFF2-40B4-BE49-F238E27FC236}">
                <a16:creationId xmlns:a16="http://schemas.microsoft.com/office/drawing/2014/main" id="{E3302CF9-2AA8-4B12-A4A8-CF3CD90AE293}"/>
              </a:ext>
            </a:extLst>
          </p:cNvPr>
          <p:cNvSpPr/>
          <p:nvPr/>
        </p:nvSpPr>
        <p:spPr>
          <a:xfrm>
            <a:off x="7162524" y="2314798"/>
            <a:ext cx="3533790" cy="4034148"/>
          </a:xfrm>
          <a:prstGeom prst="roundRect">
            <a:avLst>
              <a:gd name="adj" fmla="val 4029"/>
            </a:avLst>
          </a:prstGeom>
          <a:noFill/>
          <a:ln w="28575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L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015B8C6-0FC3-4EA4-B9B2-D6AAC8F08EEE}"/>
              </a:ext>
            </a:extLst>
          </p:cNvPr>
          <p:cNvSpPr txBox="1"/>
          <p:nvPr/>
        </p:nvSpPr>
        <p:spPr>
          <a:xfrm>
            <a:off x="7142326" y="5256664"/>
            <a:ext cx="12758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1200" dirty="0">
                <a:ea typeface="Roboto" panose="02000000000000000000" pitchFamily="2" charset="0"/>
              </a:rPr>
              <a:t>Líder Técnico QA y Automatizadores</a:t>
            </a:r>
          </a:p>
        </p:txBody>
      </p:sp>
      <p:pic>
        <p:nvPicPr>
          <p:cNvPr id="67" name="Gráfico 14" descr="Hombre">
            <a:extLst>
              <a:ext uri="{FF2B5EF4-FFF2-40B4-BE49-F238E27FC236}">
                <a16:creationId xmlns:a16="http://schemas.microsoft.com/office/drawing/2014/main" id="{CF650709-0662-44BB-8B4D-2BF43B339C8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7672" y="4742225"/>
            <a:ext cx="461665" cy="461665"/>
          </a:xfrm>
          <a:prstGeom prst="rect">
            <a:avLst/>
          </a:prstGeom>
        </p:spPr>
      </p:pic>
      <p:sp>
        <p:nvSpPr>
          <p:cNvPr id="68" name="Rectángulo: esquinas redondeadas 26">
            <a:extLst>
              <a:ext uri="{FF2B5EF4-FFF2-40B4-BE49-F238E27FC236}">
                <a16:creationId xmlns:a16="http://schemas.microsoft.com/office/drawing/2014/main" id="{40B49278-7E81-4B67-969E-332FA522BD0D}"/>
              </a:ext>
            </a:extLst>
          </p:cNvPr>
          <p:cNvSpPr/>
          <p:nvPr/>
        </p:nvSpPr>
        <p:spPr>
          <a:xfrm rot="10800000">
            <a:off x="10078094" y="2636460"/>
            <a:ext cx="520874" cy="32099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Gerencia QA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1F480E0-385A-4F08-80F6-665001BB726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04" y="5856006"/>
            <a:ext cx="985880" cy="985880"/>
          </a:xfrm>
          <a:prstGeom prst="rect">
            <a:avLst/>
          </a:prstGeom>
        </p:spPr>
      </p:pic>
      <p:pic>
        <p:nvPicPr>
          <p:cNvPr id="70" name="Gráfico 53" descr="Hombre">
            <a:extLst>
              <a:ext uri="{FF2B5EF4-FFF2-40B4-BE49-F238E27FC236}">
                <a16:creationId xmlns:a16="http://schemas.microsoft.com/office/drawing/2014/main" id="{33941362-B12D-476F-9001-A7714405677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7238" y="4742225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197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heme/theme1.xml><?xml version="1.0" encoding="utf-8"?>
<a:theme xmlns:a="http://schemas.openxmlformats.org/drawingml/2006/main" name="Tema de Office">
  <a:themeElements>
    <a:clrScheme name="Personalizado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C0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b5747b-bd40-4eeb-b637-9e714a1f29d8" xsi:nil="true"/>
    <lcf76f155ced4ddcb4097134ff3c332f xmlns="4a4ba401-6d59-41ef-a286-23cd604856a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5D1B0B17208749AD4DEB0B2B5C4970" ma:contentTypeVersion="9" ma:contentTypeDescription="Crear nuevo documento." ma:contentTypeScope="" ma:versionID="935a2f99262ff03290b545d6eab4392f">
  <xsd:schema xmlns:xsd="http://www.w3.org/2001/XMLSchema" xmlns:xs="http://www.w3.org/2001/XMLSchema" xmlns:p="http://schemas.microsoft.com/office/2006/metadata/properties" xmlns:ns2="4a4ba401-6d59-41ef-a286-23cd604856ac" xmlns:ns3="46b5747b-bd40-4eeb-b637-9e714a1f29d8" targetNamespace="http://schemas.microsoft.com/office/2006/metadata/properties" ma:root="true" ma:fieldsID="1c3043f0d0af69cb47b8def0df48284c" ns2:_="" ns3:_="">
    <xsd:import namespace="4a4ba401-6d59-41ef-a286-23cd604856ac"/>
    <xsd:import namespace="46b5747b-bd40-4eeb-b637-9e714a1f29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4ba401-6d59-41ef-a286-23cd604856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001bcdb1-7dbb-4094-8d2e-a502cb8597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5747b-bd40-4eeb-b637-9e714a1f29d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a2826cea-eac0-47fb-9077-6a7e56ad4fdd}" ma:internalName="TaxCatchAll" ma:showField="CatchAllData" ma:web="46b5747b-bd40-4eeb-b637-9e714a1f29d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E599C8-C501-45D1-AAF5-C02F61830B3B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223bb578-4851-44b1-935e-211c64050518"/>
    <ds:schemaRef ds:uri="http://purl.org/dc/terms/"/>
    <ds:schemaRef ds:uri="46b5747b-bd40-4eeb-b637-9e714a1f29d8"/>
    <ds:schemaRef ds:uri="4a4ba401-6d59-41ef-a286-23cd604856ac"/>
  </ds:schemaRefs>
</ds:datastoreItem>
</file>

<file path=customXml/itemProps2.xml><?xml version="1.0" encoding="utf-8"?>
<ds:datastoreItem xmlns:ds="http://schemas.openxmlformats.org/officeDocument/2006/customXml" ds:itemID="{BA8120EB-B4F4-4F03-82AB-75CC4943DA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4ba401-6d59-41ef-a286-23cd604856ac"/>
    <ds:schemaRef ds:uri="46b5747b-bd40-4eeb-b637-9e714a1f29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423D04-70A6-4600-B15C-C56E1E23D7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5322</TotalTime>
  <Words>1147</Words>
  <Application>Microsoft Office PowerPoint</Application>
  <PresentationFormat>Panorámica</PresentationFormat>
  <Paragraphs>211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Presentación de PowerPoint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Abraham Rivera</cp:lastModifiedBy>
  <cp:revision>236</cp:revision>
  <cp:lastPrinted>2020-11-05T19:59:21Z</cp:lastPrinted>
  <dcterms:created xsi:type="dcterms:W3CDTF">2020-11-04T18:37:27Z</dcterms:created>
  <dcterms:modified xsi:type="dcterms:W3CDTF">2022-10-10T16:54:18Z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0x010100015D1B0B17208749AD4DEB0B2B5C4970</vt:lpwstr>
  </property>
  <property fmtid="{D5CDD505-2E9C-101B-9397-08002B2CF9AE}" pid="3" name="MediaServiceImageTags">
    <vt:lpwstr/>
  </property>
</Properties>
</file>